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10" r:id="rId3"/>
    <p:sldId id="366" r:id="rId4"/>
    <p:sldId id="446" r:id="rId5"/>
    <p:sldId id="447" r:id="rId6"/>
    <p:sldId id="448" r:id="rId7"/>
    <p:sldId id="449" r:id="rId8"/>
    <p:sldId id="450" r:id="rId9"/>
    <p:sldId id="451" r:id="rId10"/>
    <p:sldId id="452" r:id="rId11"/>
    <p:sldId id="309" r:id="rId12"/>
    <p:sldId id="497" r:id="rId13"/>
    <p:sldId id="257" r:id="rId14"/>
    <p:sldId id="383" r:id="rId15"/>
    <p:sldId id="453" r:id="rId16"/>
    <p:sldId id="441" r:id="rId17"/>
    <p:sldId id="486" r:id="rId18"/>
    <p:sldId id="455" r:id="rId19"/>
    <p:sldId id="487" r:id="rId20"/>
    <p:sldId id="456" r:id="rId21"/>
    <p:sldId id="457" r:id="rId22"/>
    <p:sldId id="458" r:id="rId23"/>
    <p:sldId id="460" r:id="rId24"/>
    <p:sldId id="459" r:id="rId25"/>
    <p:sldId id="461" r:id="rId26"/>
    <p:sldId id="462" r:id="rId27"/>
    <p:sldId id="463" r:id="rId28"/>
    <p:sldId id="485" r:id="rId29"/>
    <p:sldId id="464" r:id="rId30"/>
    <p:sldId id="465" r:id="rId31"/>
    <p:sldId id="489" r:id="rId32"/>
    <p:sldId id="488" r:id="rId33"/>
    <p:sldId id="491" r:id="rId34"/>
    <p:sldId id="492" r:id="rId35"/>
    <p:sldId id="493" r:id="rId36"/>
    <p:sldId id="494" r:id="rId37"/>
    <p:sldId id="466" r:id="rId38"/>
    <p:sldId id="467" r:id="rId39"/>
    <p:sldId id="495" r:id="rId40"/>
    <p:sldId id="496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8" r:id="rId52"/>
    <p:sldId id="479" r:id="rId53"/>
    <p:sldId id="480" r:id="rId54"/>
    <p:sldId id="481" r:id="rId55"/>
    <p:sldId id="482" r:id="rId56"/>
    <p:sldId id="483" r:id="rId57"/>
    <p:sldId id="48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2"/>
    <p:restoredTop sz="78888" autoAdjust="0"/>
  </p:normalViewPr>
  <p:slideViewPr>
    <p:cSldViewPr snapToGrid="0" snapToObjects="1">
      <p:cViewPr varScale="1">
        <p:scale>
          <a:sx n="102" d="100"/>
          <a:sy n="102" d="100"/>
        </p:scale>
        <p:origin x="192" y="5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ED180-ED4B-40B4-A0E5-CAC7E623F0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C7C1245-DF06-4DA9-9E05-7121EED05CEB}">
      <dgm:prSet/>
      <dgm:spPr/>
      <dgm:t>
        <a:bodyPr/>
        <a:lstStyle/>
        <a:p>
          <a:r>
            <a:rPr lang="en-AU" dirty="0"/>
            <a:t>Cheap</a:t>
          </a:r>
          <a:endParaRPr lang="en-US" dirty="0"/>
        </a:p>
      </dgm:t>
    </dgm:pt>
    <dgm:pt modelId="{1CDAD0B7-4A9C-4A2F-A53A-B97E8D3778F1}" type="parTrans" cxnId="{DBCD271F-9C63-4576-9125-30AE1024F7A0}">
      <dgm:prSet/>
      <dgm:spPr/>
      <dgm:t>
        <a:bodyPr/>
        <a:lstStyle/>
        <a:p>
          <a:endParaRPr lang="en-US"/>
        </a:p>
      </dgm:t>
    </dgm:pt>
    <dgm:pt modelId="{EB2DE6F5-1AAD-470F-827F-E742E1FE0766}" type="sibTrans" cxnId="{DBCD271F-9C63-4576-9125-30AE1024F7A0}">
      <dgm:prSet/>
      <dgm:spPr/>
      <dgm:t>
        <a:bodyPr/>
        <a:lstStyle/>
        <a:p>
          <a:endParaRPr lang="en-US"/>
        </a:p>
      </dgm:t>
    </dgm:pt>
    <dgm:pt modelId="{3FFA7D98-CD1F-43C8-9401-23BE30688E25}">
      <dgm:prSet/>
      <dgm:spPr/>
      <dgm:t>
        <a:bodyPr/>
        <a:lstStyle/>
        <a:p>
          <a:r>
            <a:rPr lang="en-AU" dirty="0"/>
            <a:t>Fast</a:t>
          </a:r>
          <a:endParaRPr lang="en-US" dirty="0"/>
        </a:p>
      </dgm:t>
    </dgm:pt>
    <dgm:pt modelId="{427C815B-256B-447C-AAA7-724E364AF12B}" type="parTrans" cxnId="{8173B7F4-ADE4-4446-9342-934067F4B979}">
      <dgm:prSet/>
      <dgm:spPr/>
      <dgm:t>
        <a:bodyPr/>
        <a:lstStyle/>
        <a:p>
          <a:endParaRPr lang="en-US"/>
        </a:p>
      </dgm:t>
    </dgm:pt>
    <dgm:pt modelId="{DF0033D9-B66B-4C3E-8D4D-D6FF6A636DA9}" type="sibTrans" cxnId="{8173B7F4-ADE4-4446-9342-934067F4B979}">
      <dgm:prSet/>
      <dgm:spPr/>
      <dgm:t>
        <a:bodyPr/>
        <a:lstStyle/>
        <a:p>
          <a:endParaRPr lang="en-US"/>
        </a:p>
      </dgm:t>
    </dgm:pt>
    <dgm:pt modelId="{F473D9C5-D0AD-4F53-A4D6-10B84B26EC93}">
      <dgm:prSet/>
      <dgm:spPr/>
      <dgm:t>
        <a:bodyPr/>
        <a:lstStyle/>
        <a:p>
          <a:r>
            <a:rPr lang="en-AU" dirty="0"/>
            <a:t>Repeatable</a:t>
          </a:r>
          <a:endParaRPr lang="en-US" dirty="0"/>
        </a:p>
      </dgm:t>
    </dgm:pt>
    <dgm:pt modelId="{1F96A4B6-1F2B-4B9E-A615-C5CD369D0C30}" type="parTrans" cxnId="{0CDB3320-6E19-4BDE-AEB3-D92E9D49A734}">
      <dgm:prSet/>
      <dgm:spPr/>
      <dgm:t>
        <a:bodyPr/>
        <a:lstStyle/>
        <a:p>
          <a:endParaRPr lang="en-US"/>
        </a:p>
      </dgm:t>
    </dgm:pt>
    <dgm:pt modelId="{E4893891-E9DF-44DC-8739-CFCFDFF658C8}" type="sibTrans" cxnId="{0CDB3320-6E19-4BDE-AEB3-D92E9D49A734}">
      <dgm:prSet/>
      <dgm:spPr/>
      <dgm:t>
        <a:bodyPr/>
        <a:lstStyle/>
        <a:p>
          <a:endParaRPr lang="en-US"/>
        </a:p>
      </dgm:t>
    </dgm:pt>
    <dgm:pt modelId="{5CB0FC9C-B5C0-4AD9-BF50-CA70E165FDA8}">
      <dgm:prSet/>
      <dgm:spPr/>
      <dgm:t>
        <a:bodyPr/>
        <a:lstStyle/>
        <a:p>
          <a:r>
            <a:rPr lang="en-AU" dirty="0"/>
            <a:t>Tells us about the real experience</a:t>
          </a:r>
          <a:endParaRPr lang="en-US" dirty="0"/>
        </a:p>
      </dgm:t>
    </dgm:pt>
    <dgm:pt modelId="{60221389-B1E8-4738-A63B-3C45901F6981}" type="parTrans" cxnId="{1B8510EF-7679-40E3-A76D-C2DC4846A699}">
      <dgm:prSet/>
      <dgm:spPr/>
      <dgm:t>
        <a:bodyPr/>
        <a:lstStyle/>
        <a:p>
          <a:endParaRPr lang="en-US"/>
        </a:p>
      </dgm:t>
    </dgm:pt>
    <dgm:pt modelId="{A1C3EB28-3490-4238-AC69-BCBA51BABAB8}" type="sibTrans" cxnId="{1B8510EF-7679-40E3-A76D-C2DC4846A699}">
      <dgm:prSet/>
      <dgm:spPr/>
      <dgm:t>
        <a:bodyPr/>
        <a:lstStyle/>
        <a:p>
          <a:endParaRPr lang="en-US"/>
        </a:p>
      </dgm:t>
    </dgm:pt>
    <dgm:pt modelId="{DE431A3B-F6A2-4E02-85F0-5AE9F5BE7DF7}" type="pres">
      <dgm:prSet presAssocID="{F0FED180-ED4B-40B4-A0E5-CAC7E623F044}" presName="root" presStyleCnt="0">
        <dgm:presLayoutVars>
          <dgm:dir/>
          <dgm:resizeHandles val="exact"/>
        </dgm:presLayoutVars>
      </dgm:prSet>
      <dgm:spPr/>
    </dgm:pt>
    <dgm:pt modelId="{537E3A5C-7D42-4D81-B8A5-5CEA91C7814A}" type="pres">
      <dgm:prSet presAssocID="{5C7C1245-DF06-4DA9-9E05-7121EED05CEB}" presName="compNode" presStyleCnt="0"/>
      <dgm:spPr/>
    </dgm:pt>
    <dgm:pt modelId="{8A04D7A8-F242-4446-B2A1-688F65AA6488}" type="pres">
      <dgm:prSet presAssocID="{5C7C1245-DF06-4DA9-9E05-7121EED05CEB}" presName="bgRect" presStyleLbl="bgShp" presStyleIdx="0" presStyleCnt="4" custLinFactNeighborX="-1247" custLinFactNeighborY="5623"/>
      <dgm:spPr/>
    </dgm:pt>
    <dgm:pt modelId="{22191A6F-FEC3-429C-B965-789F02391040}" type="pres">
      <dgm:prSet presAssocID="{5C7C1245-DF06-4DA9-9E05-7121EED05C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176DB85-FB49-4FD3-8FEC-5440FA24A296}" type="pres">
      <dgm:prSet presAssocID="{5C7C1245-DF06-4DA9-9E05-7121EED05CEB}" presName="spaceRect" presStyleCnt="0"/>
      <dgm:spPr/>
    </dgm:pt>
    <dgm:pt modelId="{36B97193-9CD9-499F-A044-A0A2AE10C7C7}" type="pres">
      <dgm:prSet presAssocID="{5C7C1245-DF06-4DA9-9E05-7121EED05CEB}" presName="parTx" presStyleLbl="revTx" presStyleIdx="0" presStyleCnt="4">
        <dgm:presLayoutVars>
          <dgm:chMax val="0"/>
          <dgm:chPref val="0"/>
        </dgm:presLayoutVars>
      </dgm:prSet>
      <dgm:spPr/>
    </dgm:pt>
    <dgm:pt modelId="{33055B0E-D25B-4EC5-8E1B-CB237675E22B}" type="pres">
      <dgm:prSet presAssocID="{EB2DE6F5-1AAD-470F-827F-E742E1FE0766}" presName="sibTrans" presStyleCnt="0"/>
      <dgm:spPr/>
    </dgm:pt>
    <dgm:pt modelId="{D01424BE-253E-460D-8519-FE8164575026}" type="pres">
      <dgm:prSet presAssocID="{3FFA7D98-CD1F-43C8-9401-23BE30688E25}" presName="compNode" presStyleCnt="0"/>
      <dgm:spPr/>
    </dgm:pt>
    <dgm:pt modelId="{46A8D661-9F3C-4298-90F8-DA3C84367CC3}" type="pres">
      <dgm:prSet presAssocID="{3FFA7D98-CD1F-43C8-9401-23BE30688E25}" presName="bgRect" presStyleLbl="bgShp" presStyleIdx="1" presStyleCnt="4"/>
      <dgm:spPr/>
    </dgm:pt>
    <dgm:pt modelId="{1DA1D727-5706-4DA4-A049-836E6E15F689}" type="pres">
      <dgm:prSet presAssocID="{3FFA7D98-CD1F-43C8-9401-23BE30688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7C94B5E-48AD-4EDB-9F18-56B618AFB62F}" type="pres">
      <dgm:prSet presAssocID="{3FFA7D98-CD1F-43C8-9401-23BE30688E25}" presName="spaceRect" presStyleCnt="0"/>
      <dgm:spPr/>
    </dgm:pt>
    <dgm:pt modelId="{D6E413BE-7BA5-4CE7-A5BC-73D33FC2A606}" type="pres">
      <dgm:prSet presAssocID="{3FFA7D98-CD1F-43C8-9401-23BE30688E25}" presName="parTx" presStyleLbl="revTx" presStyleIdx="1" presStyleCnt="4">
        <dgm:presLayoutVars>
          <dgm:chMax val="0"/>
          <dgm:chPref val="0"/>
        </dgm:presLayoutVars>
      </dgm:prSet>
      <dgm:spPr/>
    </dgm:pt>
    <dgm:pt modelId="{A91DC55E-EF96-4A24-BCD2-E2B991822485}" type="pres">
      <dgm:prSet presAssocID="{DF0033D9-B66B-4C3E-8D4D-D6FF6A636DA9}" presName="sibTrans" presStyleCnt="0"/>
      <dgm:spPr/>
    </dgm:pt>
    <dgm:pt modelId="{47380F47-7EAD-4403-BE2D-D16518859110}" type="pres">
      <dgm:prSet presAssocID="{F473D9C5-D0AD-4F53-A4D6-10B84B26EC93}" presName="compNode" presStyleCnt="0"/>
      <dgm:spPr/>
    </dgm:pt>
    <dgm:pt modelId="{6B4F61E6-6169-45FD-9C20-952BD8C6ACDD}" type="pres">
      <dgm:prSet presAssocID="{F473D9C5-D0AD-4F53-A4D6-10B84B26EC93}" presName="bgRect" presStyleLbl="bgShp" presStyleIdx="2" presStyleCnt="4"/>
      <dgm:spPr/>
    </dgm:pt>
    <dgm:pt modelId="{6A5A2AF7-CB94-42A1-9195-6D332B3EDE65}" type="pres">
      <dgm:prSet presAssocID="{F473D9C5-D0AD-4F53-A4D6-10B84B26EC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6F38109-CA3F-4213-9C02-DABD871E1ED1}" type="pres">
      <dgm:prSet presAssocID="{F473D9C5-D0AD-4F53-A4D6-10B84B26EC93}" presName="spaceRect" presStyleCnt="0"/>
      <dgm:spPr/>
    </dgm:pt>
    <dgm:pt modelId="{5D3A377F-983B-4BC6-925D-ABFB85967132}" type="pres">
      <dgm:prSet presAssocID="{F473D9C5-D0AD-4F53-A4D6-10B84B26EC93}" presName="parTx" presStyleLbl="revTx" presStyleIdx="2" presStyleCnt="4">
        <dgm:presLayoutVars>
          <dgm:chMax val="0"/>
          <dgm:chPref val="0"/>
        </dgm:presLayoutVars>
      </dgm:prSet>
      <dgm:spPr/>
    </dgm:pt>
    <dgm:pt modelId="{2C4B1797-4859-479C-9261-B00FA2C77513}" type="pres">
      <dgm:prSet presAssocID="{E4893891-E9DF-44DC-8739-CFCFDFF658C8}" presName="sibTrans" presStyleCnt="0"/>
      <dgm:spPr/>
    </dgm:pt>
    <dgm:pt modelId="{EB8FBC97-55C3-4DA7-8E90-5FCF1ABF5FD4}" type="pres">
      <dgm:prSet presAssocID="{5CB0FC9C-B5C0-4AD9-BF50-CA70E165FDA8}" presName="compNode" presStyleCnt="0"/>
      <dgm:spPr/>
    </dgm:pt>
    <dgm:pt modelId="{006D6914-C614-45A9-BA1A-9C6A2F195C83}" type="pres">
      <dgm:prSet presAssocID="{5CB0FC9C-B5C0-4AD9-BF50-CA70E165FDA8}" presName="bgRect" presStyleLbl="bgShp" presStyleIdx="3" presStyleCnt="4"/>
      <dgm:spPr/>
    </dgm:pt>
    <dgm:pt modelId="{7EB5F6B2-D6F9-4653-9422-88615A4AC0ED}" type="pres">
      <dgm:prSet presAssocID="{5CB0FC9C-B5C0-4AD9-BF50-CA70E165FD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DE4A5B6F-13FC-4B5B-BFC7-D250A643893C}" type="pres">
      <dgm:prSet presAssocID="{5CB0FC9C-B5C0-4AD9-BF50-CA70E165FDA8}" presName="spaceRect" presStyleCnt="0"/>
      <dgm:spPr/>
    </dgm:pt>
    <dgm:pt modelId="{3A01F096-67F2-4D6B-98DF-CF0E79C741DE}" type="pres">
      <dgm:prSet presAssocID="{5CB0FC9C-B5C0-4AD9-BF50-CA70E165FD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8A3311-6B74-4C2F-9432-B6B84FBDC66B}" type="presOf" srcId="{5CB0FC9C-B5C0-4AD9-BF50-CA70E165FDA8}" destId="{3A01F096-67F2-4D6B-98DF-CF0E79C741DE}" srcOrd="0" destOrd="0" presId="urn:microsoft.com/office/officeart/2018/2/layout/IconVerticalSolidList"/>
    <dgm:cxn modelId="{DBCD271F-9C63-4576-9125-30AE1024F7A0}" srcId="{F0FED180-ED4B-40B4-A0E5-CAC7E623F044}" destId="{5C7C1245-DF06-4DA9-9E05-7121EED05CEB}" srcOrd="0" destOrd="0" parTransId="{1CDAD0B7-4A9C-4A2F-A53A-B97E8D3778F1}" sibTransId="{EB2DE6F5-1AAD-470F-827F-E742E1FE0766}"/>
    <dgm:cxn modelId="{0CDB3320-6E19-4BDE-AEB3-D92E9D49A734}" srcId="{F0FED180-ED4B-40B4-A0E5-CAC7E623F044}" destId="{F473D9C5-D0AD-4F53-A4D6-10B84B26EC93}" srcOrd="2" destOrd="0" parTransId="{1F96A4B6-1F2B-4B9E-A615-C5CD369D0C30}" sibTransId="{E4893891-E9DF-44DC-8739-CFCFDFF658C8}"/>
    <dgm:cxn modelId="{09255931-2878-458C-BBE7-F391F71CE82F}" type="presOf" srcId="{F473D9C5-D0AD-4F53-A4D6-10B84B26EC93}" destId="{5D3A377F-983B-4BC6-925D-ABFB85967132}" srcOrd="0" destOrd="0" presId="urn:microsoft.com/office/officeart/2018/2/layout/IconVerticalSolidList"/>
    <dgm:cxn modelId="{A773B43F-0F1B-485E-B2E5-FEA763AECA34}" type="presOf" srcId="{3FFA7D98-CD1F-43C8-9401-23BE30688E25}" destId="{D6E413BE-7BA5-4CE7-A5BC-73D33FC2A606}" srcOrd="0" destOrd="0" presId="urn:microsoft.com/office/officeart/2018/2/layout/IconVerticalSolidList"/>
    <dgm:cxn modelId="{8F940892-7F50-4053-BAD3-2EA5B84A7C60}" type="presOf" srcId="{F0FED180-ED4B-40B4-A0E5-CAC7E623F044}" destId="{DE431A3B-F6A2-4E02-85F0-5AE9F5BE7DF7}" srcOrd="0" destOrd="0" presId="urn:microsoft.com/office/officeart/2018/2/layout/IconVerticalSolidList"/>
    <dgm:cxn modelId="{D4E28ED6-3080-4B08-8C2F-F01B3AD45E4E}" type="presOf" srcId="{5C7C1245-DF06-4DA9-9E05-7121EED05CEB}" destId="{36B97193-9CD9-499F-A044-A0A2AE10C7C7}" srcOrd="0" destOrd="0" presId="urn:microsoft.com/office/officeart/2018/2/layout/IconVerticalSolidList"/>
    <dgm:cxn modelId="{1B8510EF-7679-40E3-A76D-C2DC4846A699}" srcId="{F0FED180-ED4B-40B4-A0E5-CAC7E623F044}" destId="{5CB0FC9C-B5C0-4AD9-BF50-CA70E165FDA8}" srcOrd="3" destOrd="0" parTransId="{60221389-B1E8-4738-A63B-3C45901F6981}" sibTransId="{A1C3EB28-3490-4238-AC69-BCBA51BABAB8}"/>
    <dgm:cxn modelId="{8173B7F4-ADE4-4446-9342-934067F4B979}" srcId="{F0FED180-ED4B-40B4-A0E5-CAC7E623F044}" destId="{3FFA7D98-CD1F-43C8-9401-23BE30688E25}" srcOrd="1" destOrd="0" parTransId="{427C815B-256B-447C-AAA7-724E364AF12B}" sibTransId="{DF0033D9-B66B-4C3E-8D4D-D6FF6A636DA9}"/>
    <dgm:cxn modelId="{B7A859D9-9B7E-4670-AD28-BCC6BC95CBF5}" type="presParOf" srcId="{DE431A3B-F6A2-4E02-85F0-5AE9F5BE7DF7}" destId="{537E3A5C-7D42-4D81-B8A5-5CEA91C7814A}" srcOrd="0" destOrd="0" presId="urn:microsoft.com/office/officeart/2018/2/layout/IconVerticalSolidList"/>
    <dgm:cxn modelId="{75B70B53-094A-4E87-A862-D93BA175BE7F}" type="presParOf" srcId="{537E3A5C-7D42-4D81-B8A5-5CEA91C7814A}" destId="{8A04D7A8-F242-4446-B2A1-688F65AA6488}" srcOrd="0" destOrd="0" presId="urn:microsoft.com/office/officeart/2018/2/layout/IconVerticalSolidList"/>
    <dgm:cxn modelId="{8EC68F1E-5C00-4FFE-AEC2-EC0AB463A361}" type="presParOf" srcId="{537E3A5C-7D42-4D81-B8A5-5CEA91C7814A}" destId="{22191A6F-FEC3-429C-B965-789F02391040}" srcOrd="1" destOrd="0" presId="urn:microsoft.com/office/officeart/2018/2/layout/IconVerticalSolidList"/>
    <dgm:cxn modelId="{C7DC9F42-907C-4AC7-9AE2-B99747EAABF9}" type="presParOf" srcId="{537E3A5C-7D42-4D81-B8A5-5CEA91C7814A}" destId="{6176DB85-FB49-4FD3-8FEC-5440FA24A296}" srcOrd="2" destOrd="0" presId="urn:microsoft.com/office/officeart/2018/2/layout/IconVerticalSolidList"/>
    <dgm:cxn modelId="{B164EA6E-EE85-47CC-AC1B-3CA252DE8BB4}" type="presParOf" srcId="{537E3A5C-7D42-4D81-B8A5-5CEA91C7814A}" destId="{36B97193-9CD9-499F-A044-A0A2AE10C7C7}" srcOrd="3" destOrd="0" presId="urn:microsoft.com/office/officeart/2018/2/layout/IconVerticalSolidList"/>
    <dgm:cxn modelId="{95F1B6D6-127A-4169-9AC0-DEBA1FF9AA98}" type="presParOf" srcId="{DE431A3B-F6A2-4E02-85F0-5AE9F5BE7DF7}" destId="{33055B0E-D25B-4EC5-8E1B-CB237675E22B}" srcOrd="1" destOrd="0" presId="urn:microsoft.com/office/officeart/2018/2/layout/IconVerticalSolidList"/>
    <dgm:cxn modelId="{6568E3F8-2E8D-48F3-86D2-640038D2A19E}" type="presParOf" srcId="{DE431A3B-F6A2-4E02-85F0-5AE9F5BE7DF7}" destId="{D01424BE-253E-460D-8519-FE8164575026}" srcOrd="2" destOrd="0" presId="urn:microsoft.com/office/officeart/2018/2/layout/IconVerticalSolidList"/>
    <dgm:cxn modelId="{C566BF2B-4EBA-4953-8BFA-D5AEF80ECFB9}" type="presParOf" srcId="{D01424BE-253E-460D-8519-FE8164575026}" destId="{46A8D661-9F3C-4298-90F8-DA3C84367CC3}" srcOrd="0" destOrd="0" presId="urn:microsoft.com/office/officeart/2018/2/layout/IconVerticalSolidList"/>
    <dgm:cxn modelId="{D3FC88F2-40F0-4A72-8EF5-C829685F0423}" type="presParOf" srcId="{D01424BE-253E-460D-8519-FE8164575026}" destId="{1DA1D727-5706-4DA4-A049-836E6E15F689}" srcOrd="1" destOrd="0" presId="urn:microsoft.com/office/officeart/2018/2/layout/IconVerticalSolidList"/>
    <dgm:cxn modelId="{7B53C05B-1AAA-4364-9C26-91A2C7DF0FE0}" type="presParOf" srcId="{D01424BE-253E-460D-8519-FE8164575026}" destId="{17C94B5E-48AD-4EDB-9F18-56B618AFB62F}" srcOrd="2" destOrd="0" presId="urn:microsoft.com/office/officeart/2018/2/layout/IconVerticalSolidList"/>
    <dgm:cxn modelId="{2FEE3FD1-825C-45C1-864D-EBCEBE2762B6}" type="presParOf" srcId="{D01424BE-253E-460D-8519-FE8164575026}" destId="{D6E413BE-7BA5-4CE7-A5BC-73D33FC2A606}" srcOrd="3" destOrd="0" presId="urn:microsoft.com/office/officeart/2018/2/layout/IconVerticalSolidList"/>
    <dgm:cxn modelId="{630C6B90-C85A-4437-ACA4-D53A00FE4523}" type="presParOf" srcId="{DE431A3B-F6A2-4E02-85F0-5AE9F5BE7DF7}" destId="{A91DC55E-EF96-4A24-BCD2-E2B991822485}" srcOrd="3" destOrd="0" presId="urn:microsoft.com/office/officeart/2018/2/layout/IconVerticalSolidList"/>
    <dgm:cxn modelId="{E6951190-EA34-4C57-9C7A-FE4A13F2274A}" type="presParOf" srcId="{DE431A3B-F6A2-4E02-85F0-5AE9F5BE7DF7}" destId="{47380F47-7EAD-4403-BE2D-D16518859110}" srcOrd="4" destOrd="0" presId="urn:microsoft.com/office/officeart/2018/2/layout/IconVerticalSolidList"/>
    <dgm:cxn modelId="{96B8F4B2-C09E-4DC6-ADF6-9B2961312BC7}" type="presParOf" srcId="{47380F47-7EAD-4403-BE2D-D16518859110}" destId="{6B4F61E6-6169-45FD-9C20-952BD8C6ACDD}" srcOrd="0" destOrd="0" presId="urn:microsoft.com/office/officeart/2018/2/layout/IconVerticalSolidList"/>
    <dgm:cxn modelId="{3A8042C0-DBEA-40B5-AF83-11DC527A6DE8}" type="presParOf" srcId="{47380F47-7EAD-4403-BE2D-D16518859110}" destId="{6A5A2AF7-CB94-42A1-9195-6D332B3EDE65}" srcOrd="1" destOrd="0" presId="urn:microsoft.com/office/officeart/2018/2/layout/IconVerticalSolidList"/>
    <dgm:cxn modelId="{194D95E4-F511-4EFD-80D9-8D443155598F}" type="presParOf" srcId="{47380F47-7EAD-4403-BE2D-D16518859110}" destId="{26F38109-CA3F-4213-9C02-DABD871E1ED1}" srcOrd="2" destOrd="0" presId="urn:microsoft.com/office/officeart/2018/2/layout/IconVerticalSolidList"/>
    <dgm:cxn modelId="{B925BA17-D18C-4D67-A9B5-B48A44F4022B}" type="presParOf" srcId="{47380F47-7EAD-4403-BE2D-D16518859110}" destId="{5D3A377F-983B-4BC6-925D-ABFB85967132}" srcOrd="3" destOrd="0" presId="urn:microsoft.com/office/officeart/2018/2/layout/IconVerticalSolidList"/>
    <dgm:cxn modelId="{4325D5BE-DF77-4371-A2DC-D4601AFF6EFB}" type="presParOf" srcId="{DE431A3B-F6A2-4E02-85F0-5AE9F5BE7DF7}" destId="{2C4B1797-4859-479C-9261-B00FA2C77513}" srcOrd="5" destOrd="0" presId="urn:microsoft.com/office/officeart/2018/2/layout/IconVerticalSolidList"/>
    <dgm:cxn modelId="{49FBF262-3304-41F4-81A5-90BD9FD28FA4}" type="presParOf" srcId="{DE431A3B-F6A2-4E02-85F0-5AE9F5BE7DF7}" destId="{EB8FBC97-55C3-4DA7-8E90-5FCF1ABF5FD4}" srcOrd="6" destOrd="0" presId="urn:microsoft.com/office/officeart/2018/2/layout/IconVerticalSolidList"/>
    <dgm:cxn modelId="{5F3BF722-C364-4CCD-AF8E-7E06EE81302B}" type="presParOf" srcId="{EB8FBC97-55C3-4DA7-8E90-5FCF1ABF5FD4}" destId="{006D6914-C614-45A9-BA1A-9C6A2F195C83}" srcOrd="0" destOrd="0" presId="urn:microsoft.com/office/officeart/2018/2/layout/IconVerticalSolidList"/>
    <dgm:cxn modelId="{D15F0767-BF27-48C2-BCF9-ED3A25742B2A}" type="presParOf" srcId="{EB8FBC97-55C3-4DA7-8E90-5FCF1ABF5FD4}" destId="{7EB5F6B2-D6F9-4653-9422-88615A4AC0ED}" srcOrd="1" destOrd="0" presId="urn:microsoft.com/office/officeart/2018/2/layout/IconVerticalSolidList"/>
    <dgm:cxn modelId="{E3AA15A7-2190-4E6E-8B6B-65C6AEC967E4}" type="presParOf" srcId="{EB8FBC97-55C3-4DA7-8E90-5FCF1ABF5FD4}" destId="{DE4A5B6F-13FC-4B5B-BFC7-D250A643893C}" srcOrd="2" destOrd="0" presId="urn:microsoft.com/office/officeart/2018/2/layout/IconVerticalSolidList"/>
    <dgm:cxn modelId="{BABF256A-6A1D-4358-BB19-474E1222A16D}" type="presParOf" srcId="{EB8FBC97-55C3-4DA7-8E90-5FCF1ABF5FD4}" destId="{3A01F096-67F2-4D6B-98DF-CF0E79C741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4D7A8-F242-4446-B2A1-688F65AA6488}">
      <dsp:nvSpPr>
        <dsp:cNvPr id="0" name=""/>
        <dsp:cNvSpPr/>
      </dsp:nvSpPr>
      <dsp:spPr>
        <a:xfrm>
          <a:off x="0" y="69693"/>
          <a:ext cx="6300039" cy="1197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91A6F-FEC3-429C-B965-789F02391040}">
      <dsp:nvSpPr>
        <dsp:cNvPr id="0" name=""/>
        <dsp:cNvSpPr/>
      </dsp:nvSpPr>
      <dsp:spPr>
        <a:xfrm>
          <a:off x="362218" y="271781"/>
          <a:ext cx="658579" cy="65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7193-9CD9-499F-A044-A0A2AE10C7C7}">
      <dsp:nvSpPr>
        <dsp:cNvPr id="0" name=""/>
        <dsp:cNvSpPr/>
      </dsp:nvSpPr>
      <dsp:spPr>
        <a:xfrm>
          <a:off x="1383017" y="2362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Cheap</a:t>
          </a:r>
          <a:endParaRPr lang="en-US" sz="2200" kern="1200" dirty="0"/>
        </a:p>
      </dsp:txBody>
      <dsp:txXfrm>
        <a:off x="1383017" y="2362"/>
        <a:ext cx="4917022" cy="1197417"/>
      </dsp:txXfrm>
    </dsp:sp>
    <dsp:sp modelId="{46A8D661-9F3C-4298-90F8-DA3C84367CC3}">
      <dsp:nvSpPr>
        <dsp:cNvPr id="0" name=""/>
        <dsp:cNvSpPr/>
      </dsp:nvSpPr>
      <dsp:spPr>
        <a:xfrm>
          <a:off x="0" y="1499134"/>
          <a:ext cx="6300039" cy="1197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1D727-5706-4DA4-A049-836E6E15F689}">
      <dsp:nvSpPr>
        <dsp:cNvPr id="0" name=""/>
        <dsp:cNvSpPr/>
      </dsp:nvSpPr>
      <dsp:spPr>
        <a:xfrm>
          <a:off x="362218" y="1768553"/>
          <a:ext cx="658579" cy="65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413BE-7BA5-4CE7-A5BC-73D33FC2A606}">
      <dsp:nvSpPr>
        <dsp:cNvPr id="0" name=""/>
        <dsp:cNvSpPr/>
      </dsp:nvSpPr>
      <dsp:spPr>
        <a:xfrm>
          <a:off x="1383017" y="1499134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Fast</a:t>
          </a:r>
          <a:endParaRPr lang="en-US" sz="2200" kern="1200" dirty="0"/>
        </a:p>
      </dsp:txBody>
      <dsp:txXfrm>
        <a:off x="1383017" y="1499134"/>
        <a:ext cx="4917022" cy="1197417"/>
      </dsp:txXfrm>
    </dsp:sp>
    <dsp:sp modelId="{6B4F61E6-6169-45FD-9C20-952BD8C6ACDD}">
      <dsp:nvSpPr>
        <dsp:cNvPr id="0" name=""/>
        <dsp:cNvSpPr/>
      </dsp:nvSpPr>
      <dsp:spPr>
        <a:xfrm>
          <a:off x="0" y="2995906"/>
          <a:ext cx="6300039" cy="1197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A2AF7-CB94-42A1-9195-6D332B3EDE65}">
      <dsp:nvSpPr>
        <dsp:cNvPr id="0" name=""/>
        <dsp:cNvSpPr/>
      </dsp:nvSpPr>
      <dsp:spPr>
        <a:xfrm>
          <a:off x="362218" y="3265325"/>
          <a:ext cx="658579" cy="65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A377F-983B-4BC6-925D-ABFB85967132}">
      <dsp:nvSpPr>
        <dsp:cNvPr id="0" name=""/>
        <dsp:cNvSpPr/>
      </dsp:nvSpPr>
      <dsp:spPr>
        <a:xfrm>
          <a:off x="1383017" y="2995906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Repeatable</a:t>
          </a:r>
          <a:endParaRPr lang="en-US" sz="2200" kern="1200" dirty="0"/>
        </a:p>
      </dsp:txBody>
      <dsp:txXfrm>
        <a:off x="1383017" y="2995906"/>
        <a:ext cx="4917022" cy="1197417"/>
      </dsp:txXfrm>
    </dsp:sp>
    <dsp:sp modelId="{006D6914-C614-45A9-BA1A-9C6A2F195C83}">
      <dsp:nvSpPr>
        <dsp:cNvPr id="0" name=""/>
        <dsp:cNvSpPr/>
      </dsp:nvSpPr>
      <dsp:spPr>
        <a:xfrm>
          <a:off x="0" y="4492677"/>
          <a:ext cx="6300039" cy="1197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5F6B2-D6F9-4653-9422-88615A4AC0ED}">
      <dsp:nvSpPr>
        <dsp:cNvPr id="0" name=""/>
        <dsp:cNvSpPr/>
      </dsp:nvSpPr>
      <dsp:spPr>
        <a:xfrm>
          <a:off x="362218" y="4762096"/>
          <a:ext cx="658579" cy="65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1F096-67F2-4D6B-98DF-CF0E79C741DE}">
      <dsp:nvSpPr>
        <dsp:cNvPr id="0" name=""/>
        <dsp:cNvSpPr/>
      </dsp:nvSpPr>
      <dsp:spPr>
        <a:xfrm>
          <a:off x="1383017" y="4492677"/>
          <a:ext cx="4917022" cy="1197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Tells us about the real experience</a:t>
          </a:r>
          <a:endParaRPr lang="en-US" sz="2200" kern="1200" dirty="0"/>
        </a:p>
      </dsp:txBody>
      <dsp:txXfrm>
        <a:off x="1383017" y="4492677"/>
        <a:ext cx="4917022" cy="1197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98750-C81F-F04A-AA76-37D93C004B38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D3443-1111-8F41-B7A2-ACD21D89F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E274B-DE0B-C043-9FCE-316C68FD4893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55D1A-00D8-C24B-8D44-4048C183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1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5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3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94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P@10 = 0.4 relevant docs / doc inspect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0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Good for repeated experimentation</a:t>
            </a:r>
          </a:p>
          <a:p>
            <a:r>
              <a:rPr lang="en-AU" dirty="0"/>
              <a:t>We use them </a:t>
            </a:r>
            <a:r>
              <a:rPr lang="en-AU" dirty="0" err="1"/>
              <a:t>‘cause</a:t>
            </a:r>
            <a:r>
              <a:rPr lang="en-AU" dirty="0"/>
              <a:t> we believe they have external validity; that is, that they tell us what the real experience would be like; they predict some aspect of the searchers’ experience</a:t>
            </a:r>
          </a:p>
          <a:p>
            <a:r>
              <a:rPr lang="en-AU" dirty="0"/>
              <a:t>They are only as good as they are valid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0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62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92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probabilistic interpretations exist, like that due to Robertson in SIGIR’08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2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gain can also be not binary: graded 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6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8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5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7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0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76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wants to model the user </a:t>
            </a:r>
            <a:r>
              <a:rPr lang="en-US" dirty="0" err="1"/>
              <a:t>behavour</a:t>
            </a:r>
            <a:r>
              <a:rPr lang="en-US" dirty="0"/>
              <a:t>?</a:t>
            </a:r>
          </a:p>
          <a:p>
            <a:r>
              <a:rPr lang="en-US" dirty="0"/>
              <a:t>Who wants to measure the system performance?</a:t>
            </a:r>
          </a:p>
          <a:p>
            <a:r>
              <a:rPr lang="en-US" dirty="0"/>
              <a:t>Who wants to decide what the system should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3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1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7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Two is at least as good as one</a:t>
            </a:r>
          </a:p>
          <a:p>
            <a:r>
              <a:rPr lang="en-AU" dirty="0"/>
              <a:t>RR says they’re the same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 differs to RR for example</a:t>
            </a:r>
          </a:p>
          <a:p>
            <a:r>
              <a:rPr lang="en-AU" dirty="0"/>
              <a:t>Depends on the searcher’s goal.</a:t>
            </a:r>
          </a:p>
          <a:p>
            <a:r>
              <a:rPr lang="en-AU" dirty="0"/>
              <a:t>Like a five set tennis match, it </a:t>
            </a:r>
            <a:r>
              <a:rPr lang="en-AU" dirty="0" err="1"/>
              <a:t>ain’t</a:t>
            </a:r>
            <a:r>
              <a:rPr lang="en-AU" dirty="0"/>
              <a:t> over till its over.</a:t>
            </a:r>
          </a:p>
          <a:p>
            <a:r>
              <a:rPr lang="en-AU" dirty="0"/>
              <a:t>Maybe it’s never over….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6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5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55D1A-00D8-C24B-8D44-4048C183B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4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39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664"/>
            <a:ext cx="10972800" cy="4868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9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89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8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5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4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40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6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539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grOo-AsKcmV3pzpvFbd5SUpUMWUv2fQr" TargetMode="External"/><Relationship Id="rId2" Type="http://schemas.openxmlformats.org/officeDocument/2006/relationships/hyperlink" Target="http://ielab.io/tutorials/ummms202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trec.nist.gov/trec_eval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palotti/trectool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Models, Metrics and Measures of Search: A Tutorial on the CWL Evaluation Framework</a:t>
            </a:r>
            <a:br>
              <a:rPr lang="en-US" dirty="0"/>
            </a:br>
            <a:r>
              <a:rPr lang="en-US" dirty="0"/>
              <a:t>ACM CHIIR UMMMS 2021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8763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</a:t>
            </a:r>
          </a:p>
          <a:p>
            <a:r>
              <a:rPr lang="en-US" dirty="0"/>
              <a:t>Leif Azzopardi, Alistair Moffat, Paul Thomas and Guido </a:t>
            </a:r>
            <a:r>
              <a:rPr lang="en-US" dirty="0" err="1"/>
              <a:t>Zuccon</a:t>
            </a:r>
            <a:endParaRPr lang="en-US" dirty="0"/>
          </a:p>
        </p:txBody>
      </p:sp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78" y="5434188"/>
            <a:ext cx="1812941" cy="461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F2D9C-4981-A44B-8817-D4AAA698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6" t="13517" r="10128" b="23369"/>
          <a:stretch/>
        </p:blipFill>
        <p:spPr>
          <a:xfrm>
            <a:off x="8578795" y="5435599"/>
            <a:ext cx="1600228" cy="459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8BCCD80-2685-4E49-A46E-B671DA294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56" b="33948"/>
          <a:stretch/>
        </p:blipFill>
        <p:spPr>
          <a:xfrm>
            <a:off x="4025925" y="5434188"/>
            <a:ext cx="2009764" cy="457202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AFE6884E-90C7-4DB3-8CE1-60BF4F981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696" y="5448299"/>
            <a:ext cx="2096682" cy="4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11" y="1257664"/>
            <a:ext cx="11098060" cy="5264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metrics: </a:t>
            </a:r>
          </a:p>
          <a:p>
            <a:pPr lvl="1"/>
            <a:r>
              <a:rPr lang="en-US" dirty="0"/>
              <a:t>which metric is best? </a:t>
            </a:r>
          </a:p>
          <a:p>
            <a:pPr lvl="1"/>
            <a:r>
              <a:rPr lang="en-US" dirty="0"/>
              <a:t>which metric should I use?</a:t>
            </a:r>
          </a:p>
          <a:p>
            <a:pPr lvl="1"/>
            <a:r>
              <a:rPr lang="en-US" dirty="0"/>
              <a:t>anything in common, any coherent way to talk about these?</a:t>
            </a:r>
          </a:p>
          <a:p>
            <a:endParaRPr lang="en-US" dirty="0"/>
          </a:p>
          <a:p>
            <a:r>
              <a:rPr lang="en-US" dirty="0"/>
              <a:t>Any way to discuss, trade off, choose?</a:t>
            </a:r>
          </a:p>
          <a:p>
            <a:endParaRPr lang="en-US" dirty="0"/>
          </a:p>
          <a:p>
            <a:r>
              <a:rPr lang="en-US" dirty="0"/>
              <a:t>Yes: examine the model underlying each</a:t>
            </a:r>
          </a:p>
          <a:p>
            <a:pPr lvl="1"/>
            <a:r>
              <a:rPr lang="en-US" dirty="0"/>
              <a:t>In this tutorial, we introduce you to the C/W/L framework that allows you to understand, </a:t>
            </a:r>
            <a:r>
              <a:rPr lang="en-US" dirty="0" err="1"/>
              <a:t>analyse</a:t>
            </a:r>
            <a:r>
              <a:rPr lang="en-US" dirty="0"/>
              <a:t> and compare metrics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3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Tutorial’s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664"/>
            <a:ext cx="11290126" cy="486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 you the knowledge and skills to:</a:t>
            </a:r>
          </a:p>
          <a:p>
            <a:r>
              <a:rPr lang="en-US" b="1" dirty="0"/>
              <a:t>Explain</a:t>
            </a:r>
            <a:r>
              <a:rPr lang="en-US" dirty="0"/>
              <a:t> the </a:t>
            </a:r>
            <a:r>
              <a:rPr lang="en-US" b="1" dirty="0"/>
              <a:t>C/W/L framework </a:t>
            </a:r>
            <a:r>
              <a:rPr lang="en-US" dirty="0"/>
              <a:t>and the different measurements it incorporates;</a:t>
            </a:r>
          </a:p>
          <a:p>
            <a:r>
              <a:rPr lang="en-US" b="1" dirty="0"/>
              <a:t>Explain</a:t>
            </a:r>
            <a:r>
              <a:rPr lang="en-US" dirty="0"/>
              <a:t> the </a:t>
            </a:r>
            <a:r>
              <a:rPr lang="en-US" b="1" dirty="0"/>
              <a:t>User Browsing Models </a:t>
            </a:r>
            <a:r>
              <a:rPr lang="en-US" dirty="0"/>
              <a:t>(continuation functions)</a:t>
            </a:r>
          </a:p>
          <a:p>
            <a:r>
              <a:rPr lang="en-US" b="1" dirty="0" err="1"/>
              <a:t>Analyse</a:t>
            </a:r>
            <a:r>
              <a:rPr lang="en-US" b="1" dirty="0"/>
              <a:t> existing metrics </a:t>
            </a:r>
            <a:r>
              <a:rPr lang="en-US" dirty="0"/>
              <a:t>in light of C/W/L</a:t>
            </a:r>
          </a:p>
          <a:p>
            <a:r>
              <a:rPr lang="en-US" b="1" dirty="0"/>
              <a:t>Design</a:t>
            </a:r>
            <a:r>
              <a:rPr lang="en-US" dirty="0"/>
              <a:t> a </a:t>
            </a:r>
            <a:r>
              <a:rPr lang="en-US" b="1" dirty="0"/>
              <a:t>metric</a:t>
            </a:r>
            <a:r>
              <a:rPr lang="en-US" dirty="0"/>
              <a:t> given the </a:t>
            </a:r>
            <a:r>
              <a:rPr lang="en-US" b="1" dirty="0"/>
              <a:t>C/W/L framework</a:t>
            </a:r>
          </a:p>
          <a:p>
            <a:r>
              <a:rPr lang="en-US" dirty="0"/>
              <a:t>Learn to </a:t>
            </a:r>
            <a:r>
              <a:rPr lang="en-US" b="1" dirty="0"/>
              <a:t>use</a:t>
            </a:r>
            <a:r>
              <a:rPr lang="en-US" dirty="0"/>
              <a:t> the “</a:t>
            </a:r>
            <a:r>
              <a:rPr lang="en-US" b="1" dirty="0" err="1"/>
              <a:t>cwl_eval</a:t>
            </a:r>
            <a:r>
              <a:rPr lang="en-US" b="1" dirty="0"/>
              <a:t>”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6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EE1-33D3-BA40-86CD-8B39368D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of UMMMS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DD2E9-E41A-8F45-ACB3-003AFE4C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664"/>
            <a:ext cx="11377808" cy="4868500"/>
          </a:xfrm>
        </p:spPr>
        <p:txBody>
          <a:bodyPr>
            <a:noAutofit/>
          </a:bodyPr>
          <a:lstStyle/>
          <a:p>
            <a:r>
              <a:rPr lang="en-US" sz="2400" b="1" dirty="0"/>
              <a:t>formally define the C/W/L framework </a:t>
            </a:r>
            <a:r>
              <a:rPr lang="en-US" sz="2400" dirty="0"/>
              <a:t>and how to calculate the </a:t>
            </a:r>
            <a:r>
              <a:rPr lang="en-US" sz="2400" b="1" dirty="0"/>
              <a:t>Expected Utility </a:t>
            </a:r>
            <a:r>
              <a:rPr lang="en-US" sz="2400" dirty="0"/>
              <a:t>of a result list;</a:t>
            </a:r>
          </a:p>
          <a:p>
            <a:r>
              <a:rPr lang="en-US" sz="2400" dirty="0"/>
              <a:t>define the </a:t>
            </a:r>
            <a:r>
              <a:rPr lang="en-US" sz="2400" b="1" dirty="0"/>
              <a:t>User Browsing Models </a:t>
            </a:r>
            <a:r>
              <a:rPr lang="en-US" sz="2400" dirty="0"/>
              <a:t>(continuation functions) of different metrics;</a:t>
            </a:r>
          </a:p>
          <a:p>
            <a:r>
              <a:rPr lang="en-US" sz="2400" dirty="0"/>
              <a:t>show how </a:t>
            </a:r>
            <a:r>
              <a:rPr lang="en-US" sz="2400" b="1" dirty="0"/>
              <a:t>new metrics </a:t>
            </a:r>
            <a:r>
              <a:rPr lang="en-US" sz="2400" dirty="0"/>
              <a:t>can be defined via the </a:t>
            </a:r>
            <a:r>
              <a:rPr lang="en-US" sz="2400" b="1" dirty="0"/>
              <a:t>UBM</a:t>
            </a:r>
            <a:r>
              <a:rPr lang="en-US" sz="2400" dirty="0"/>
              <a:t>;</a:t>
            </a:r>
          </a:p>
          <a:p>
            <a:r>
              <a:rPr lang="en-US" sz="2400" dirty="0"/>
              <a:t>explain </a:t>
            </a:r>
            <a:r>
              <a:rPr lang="en-US" sz="2400" b="1" dirty="0"/>
              <a:t>how</a:t>
            </a:r>
            <a:r>
              <a:rPr lang="en-US" sz="2400" dirty="0"/>
              <a:t> </a:t>
            </a:r>
            <a:r>
              <a:rPr lang="en-US" sz="2400" b="1" dirty="0"/>
              <a:t>C/W/L</a:t>
            </a:r>
            <a:r>
              <a:rPr lang="en-US" sz="2400" dirty="0"/>
              <a:t> framework can be </a:t>
            </a:r>
            <a:r>
              <a:rPr lang="en-US" sz="2400" b="1" dirty="0"/>
              <a:t>extended</a:t>
            </a:r>
            <a:r>
              <a:rPr lang="en-US" sz="2400" dirty="0"/>
              <a:t> to produce different measurements;</a:t>
            </a:r>
          </a:p>
          <a:p>
            <a:r>
              <a:rPr lang="en-US" sz="2400" dirty="0"/>
              <a:t>describe </a:t>
            </a:r>
            <a:r>
              <a:rPr lang="en-US" sz="2400" b="1" dirty="0"/>
              <a:t>extensions to C/W/L </a:t>
            </a:r>
            <a:r>
              <a:rPr lang="en-US" sz="2400" dirty="0"/>
              <a:t>to include snippet-based, session-based;</a:t>
            </a:r>
          </a:p>
          <a:p>
            <a:r>
              <a:rPr lang="en-US" sz="2400" dirty="0"/>
              <a:t>show how the C/W/L framework can be used to evaluate results and analyze </a:t>
            </a:r>
            <a:r>
              <a:rPr lang="en-US" sz="2400" b="1" dirty="0"/>
              <a:t>Continuation functions</a:t>
            </a:r>
            <a:r>
              <a:rPr lang="en-US" sz="2400" dirty="0"/>
              <a:t>, </a:t>
            </a:r>
            <a:r>
              <a:rPr lang="en-US" sz="2400" b="1" dirty="0"/>
              <a:t>Weighting functions</a:t>
            </a:r>
            <a:r>
              <a:rPr lang="en-US" sz="2400" dirty="0"/>
              <a:t>, and </a:t>
            </a:r>
            <a:r>
              <a:rPr lang="en-US" sz="2400" b="1" dirty="0"/>
              <a:t>Last Likelihood functions</a:t>
            </a:r>
            <a:r>
              <a:rPr lang="en-US" sz="2400" dirty="0"/>
              <a:t>;</a:t>
            </a:r>
          </a:p>
          <a:p>
            <a:r>
              <a:rPr lang="en-US" sz="2400" dirty="0"/>
              <a:t>use the “</a:t>
            </a:r>
            <a:r>
              <a:rPr lang="en-US" sz="2400" b="1" dirty="0" err="1"/>
              <a:t>cwl_eval</a:t>
            </a:r>
            <a:r>
              <a:rPr lang="en-US" sz="2400" b="1" dirty="0"/>
              <a:t>” toolkit</a:t>
            </a:r>
            <a:r>
              <a:rPr lang="en-US" sz="2400" dirty="0"/>
              <a:t> to perform TREC-like evaluations on typical IR system experimental outputs.</a:t>
            </a:r>
          </a:p>
        </p:txBody>
      </p:sp>
    </p:spTree>
    <p:extLst>
      <p:ext uri="{BB962C8B-B14F-4D97-AF65-F5344CB8AC3E}">
        <p14:creationId xmlns:p14="http://schemas.microsoft.com/office/powerpoint/2010/main" val="7044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024" y="1270190"/>
            <a:ext cx="11285951" cy="5108543"/>
          </a:xfrm>
        </p:spPr>
        <p:txBody>
          <a:bodyPr>
            <a:normAutofit/>
          </a:bodyPr>
          <a:lstStyle/>
          <a:p>
            <a:r>
              <a:rPr lang="en-US" dirty="0"/>
              <a:t>2 hours of </a:t>
            </a:r>
            <a:r>
              <a:rPr lang="en-US" b="1" dirty="0"/>
              <a:t>live presentation </a:t>
            </a:r>
            <a:r>
              <a:rPr lang="en-US" dirty="0"/>
              <a:t>(this)</a:t>
            </a:r>
          </a:p>
          <a:p>
            <a:pPr lvl="1"/>
            <a:r>
              <a:rPr lang="en-US" dirty="0"/>
              <a:t>Part 1: Welcome + Introduction to Evaluation</a:t>
            </a:r>
          </a:p>
          <a:p>
            <a:pPr lvl="1"/>
            <a:r>
              <a:rPr lang="en-US" dirty="0"/>
              <a:t>Part 2: The C/W/L Framework</a:t>
            </a:r>
          </a:p>
          <a:p>
            <a:pPr lvl="1"/>
            <a:r>
              <a:rPr lang="en-US" dirty="0"/>
              <a:t>Part 3: Open problems/research directions</a:t>
            </a:r>
          </a:p>
          <a:p>
            <a:pPr lvl="1"/>
            <a:r>
              <a:rPr lang="en-US" dirty="0"/>
              <a:t>Part 4: C/W/L in practice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Followed by “</a:t>
            </a:r>
            <a:r>
              <a:rPr lang="en-US" b="1" i="1" dirty="0"/>
              <a:t>office hour</a:t>
            </a:r>
            <a:r>
              <a:rPr lang="en-US" dirty="0"/>
              <a:t>” session (1 hour)</a:t>
            </a:r>
          </a:p>
          <a:p>
            <a:pPr lvl="1"/>
            <a:r>
              <a:rPr lang="en-US" dirty="0"/>
              <a:t>starts 1 hour after the end of live session</a:t>
            </a:r>
          </a:p>
          <a:p>
            <a:pPr lvl="1"/>
            <a:endParaRPr lang="en-US" dirty="0"/>
          </a:p>
          <a:p>
            <a:r>
              <a:rPr lang="en-US" dirty="0"/>
              <a:t>All is </a:t>
            </a:r>
            <a:r>
              <a:rPr lang="en-US" b="1" dirty="0"/>
              <a:t>repeated</a:t>
            </a:r>
            <a:r>
              <a:rPr lang="en-US" dirty="0"/>
              <a:t> again 12 hours later</a:t>
            </a:r>
          </a:p>
        </p:txBody>
      </p:sp>
    </p:spTree>
    <p:extLst>
      <p:ext uri="{BB962C8B-B14F-4D97-AF65-F5344CB8AC3E}">
        <p14:creationId xmlns:p14="http://schemas.microsoft.com/office/powerpoint/2010/main" val="291831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8443F-1FE6-EB4B-AE72-B9C44A4B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AAA4-589C-D447-B413-50662E80C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79" y="1668938"/>
            <a:ext cx="10797435" cy="4646137"/>
          </a:xfrm>
        </p:spPr>
        <p:txBody>
          <a:bodyPr>
            <a:normAutofit/>
          </a:bodyPr>
          <a:lstStyle/>
          <a:p>
            <a:r>
              <a:rPr lang="en-AU" sz="3800" dirty="0"/>
              <a:t>Website: </a:t>
            </a:r>
            <a:r>
              <a:rPr lang="en-AU" sz="3800" dirty="0">
                <a:hlinkClick r:id="rId2"/>
              </a:rPr>
              <a:t>http://ielab.io/tutorials/ummms2021</a:t>
            </a:r>
            <a:endParaRPr lang="en-AU" sz="3800" dirty="0"/>
          </a:p>
          <a:p>
            <a:pPr marL="0" indent="0">
              <a:buNone/>
            </a:pPr>
            <a:endParaRPr lang="en-AU" sz="3800" dirty="0"/>
          </a:p>
          <a:p>
            <a:endParaRPr lang="en-AU" sz="3800" dirty="0"/>
          </a:p>
          <a:p>
            <a:r>
              <a:rPr lang="en-AU" sz="3800" dirty="0"/>
              <a:t>Online videos: </a:t>
            </a:r>
            <a:r>
              <a:rPr lang="en-AU" sz="3800" dirty="0">
                <a:hlinkClick r:id="rId3"/>
              </a:rPr>
              <a:t>https://www.youtube.com/playlist?list=PLgrOo-AsKcmV3pzpvFbd5SUpUMWUv2fQr</a:t>
            </a:r>
            <a:endParaRPr lang="en-AU" sz="3800" dirty="0"/>
          </a:p>
          <a:p>
            <a:endParaRPr lang="en-AU" sz="3800" dirty="0"/>
          </a:p>
          <a:p>
            <a:endParaRPr lang="en-AU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6313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Introduction to Evaluation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375714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24000" y="-12329"/>
            <a:ext cx="9168660" cy="1143000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Users behaving…</a:t>
            </a:r>
          </a:p>
        </p:txBody>
      </p:sp>
      <p:pic>
        <p:nvPicPr>
          <p:cNvPr id="4" name="Picture 3" descr="user-comp-1.png"/>
          <p:cNvPicPr>
            <a:picLocks noChangeAspect="1"/>
          </p:cNvPicPr>
          <p:nvPr/>
        </p:nvPicPr>
        <p:blipFill>
          <a:blip r:embed="rId3"/>
          <a:srcRect l="1991" t="2568" r="43799" b="23111"/>
          <a:stretch>
            <a:fillRect/>
          </a:stretch>
        </p:blipFill>
        <p:spPr>
          <a:xfrm>
            <a:off x="1754229" y="2208733"/>
            <a:ext cx="2668464" cy="2836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2329"/>
            <a:ext cx="9144000" cy="1143000"/>
          </a:xfrm>
        </p:spPr>
        <p:txBody>
          <a:bodyPr/>
          <a:lstStyle/>
          <a:p>
            <a:r>
              <a:rPr lang="en-US" dirty="0"/>
              <a:t>Preliminaries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6DFB98-9941-4483-89A3-088488418C04}"/>
              </a:ext>
            </a:extLst>
          </p:cNvPr>
          <p:cNvGrpSpPr/>
          <p:nvPr/>
        </p:nvGrpSpPr>
        <p:grpSpPr>
          <a:xfrm>
            <a:off x="1754230" y="1341947"/>
            <a:ext cx="8446783" cy="1885463"/>
            <a:chOff x="230229" y="1341946"/>
            <a:chExt cx="8446783" cy="1885463"/>
          </a:xfrm>
        </p:grpSpPr>
        <p:sp>
          <p:nvSpPr>
            <p:cNvPr id="3" name="Rectangle 2"/>
            <p:cNvSpPr/>
            <p:nvPr/>
          </p:nvSpPr>
          <p:spPr>
            <a:xfrm>
              <a:off x="230229" y="1341946"/>
              <a:ext cx="84339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Given a query, the system returns a ranked list of documents…</a:t>
              </a:r>
            </a:p>
            <a:p>
              <a:endParaRPr lang="en-US" sz="2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E4EC8C-F93B-4E9A-8D5C-64C0FAAD318A}"/>
                </a:ext>
              </a:extLst>
            </p:cNvPr>
            <p:cNvGrpSpPr/>
            <p:nvPr/>
          </p:nvGrpSpPr>
          <p:grpSpPr>
            <a:xfrm>
              <a:off x="2821971" y="2592929"/>
              <a:ext cx="5855041" cy="634480"/>
              <a:chOff x="2821971" y="2592929"/>
              <a:chExt cx="5855041" cy="634480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D35251C-5EA0-4FC2-AD44-A8F943C00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1971" y="2607111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E31C984-5E09-4FFA-B48E-F58E4E47D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9519" y="2615959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1C358ED-8A7B-42F1-ACD7-A26454570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4417" y="2604722"/>
                <a:ext cx="591496" cy="591496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8FEDBD4-A215-4B39-9AC2-87ECD95DD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1425" y="2615961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18" name="Picture 1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24C685E-79B1-4D2F-8AD8-A1B7E8A9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0449" y="2604722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15186D5-7A36-4D16-AC4D-80BAAD254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1925" y="2592929"/>
                <a:ext cx="611795" cy="611795"/>
              </a:xfrm>
              <a:prstGeom prst="rect">
                <a:avLst/>
              </a:prstGeom>
            </p:spPr>
          </p:pic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474DE00-B866-429D-8A66-4F9CFED63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3721" y="2607111"/>
                <a:ext cx="591496" cy="591496"/>
              </a:xfrm>
              <a:prstGeom prst="rect">
                <a:avLst/>
              </a:prstGeom>
            </p:spPr>
          </p:pic>
          <p:pic>
            <p:nvPicPr>
              <p:cNvPr id="30" name="Picture 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BED9877C-DAE7-4E34-B360-02434F68B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947" y="2604724"/>
                <a:ext cx="591495" cy="591495"/>
              </a:xfrm>
              <a:prstGeom prst="rect">
                <a:avLst/>
              </a:prstGeom>
            </p:spPr>
          </p:pic>
          <p:pic>
            <p:nvPicPr>
              <p:cNvPr id="31" name="Picture 3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4A91C1A-8ECE-4BCE-9831-4975822EE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6198" y="2613227"/>
                <a:ext cx="591497" cy="591497"/>
              </a:xfrm>
              <a:prstGeom prst="rect">
                <a:avLst/>
              </a:prstGeom>
            </p:spPr>
          </p:pic>
          <p:pic>
            <p:nvPicPr>
              <p:cNvPr id="32" name="Picture 3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3E0B36D-19C5-4B1E-A988-05400322D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5217" y="2615614"/>
                <a:ext cx="611795" cy="611795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2E504E-E902-4957-8548-A756F715E88D}"/>
              </a:ext>
            </a:extLst>
          </p:cNvPr>
          <p:cNvGrpSpPr/>
          <p:nvPr/>
        </p:nvGrpSpPr>
        <p:grpSpPr>
          <a:xfrm>
            <a:off x="4409583" y="3274271"/>
            <a:ext cx="6172212" cy="3351641"/>
            <a:chOff x="2885583" y="3274270"/>
            <a:chExt cx="6172212" cy="3351641"/>
          </a:xfrm>
        </p:grpSpPr>
        <p:sp>
          <p:nvSpPr>
            <p:cNvPr id="11" name="Rectangle 10"/>
            <p:cNvSpPr/>
            <p:nvPr/>
          </p:nvSpPr>
          <p:spPr>
            <a:xfrm>
              <a:off x="2885583" y="3948255"/>
              <a:ext cx="617221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and the user inspects documents…</a:t>
              </a:r>
            </a:p>
            <a:p>
              <a:endParaRPr lang="en-US" sz="2400" b="1" dirty="0"/>
            </a:p>
            <a:p>
              <a:r>
                <a:rPr lang="en-US" sz="2400" b="1" dirty="0"/>
                <a:t>… experiences satisfaction when examining relevant document…</a:t>
              </a:r>
            </a:p>
            <a:p>
              <a:endParaRPr lang="en-US" sz="2400" b="1" dirty="0"/>
            </a:p>
            <a:p>
              <a:r>
                <a:rPr lang="en-US" sz="2400" b="1" dirty="0"/>
                <a:t>… stops when task is achieved, or gives up</a:t>
              </a:r>
            </a:p>
            <a:p>
              <a:endParaRPr lang="en-US" sz="24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F4179F-7F32-4427-992E-9EE67FCE6C76}"/>
                </a:ext>
              </a:extLst>
            </p:cNvPr>
            <p:cNvGrpSpPr/>
            <p:nvPr/>
          </p:nvGrpSpPr>
          <p:grpSpPr>
            <a:xfrm>
              <a:off x="2965459" y="3274270"/>
              <a:ext cx="5597707" cy="478770"/>
              <a:chOff x="2965459" y="3274270"/>
              <a:chExt cx="5597707" cy="478770"/>
            </a:xfrm>
          </p:grpSpPr>
          <p:pic>
            <p:nvPicPr>
              <p:cNvPr id="22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8FADA88-B774-4B18-ADBF-CD419A10F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5459" y="3324126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3" name="Picture 2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9101A89-10EB-4071-B1AB-BFCCE2DD5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3577705" y="3388789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4" name="Picture 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22138A9-F208-48F8-9E05-AB27B9AAE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7489" y="3293790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5" name="Picture 2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724EBF-0F9E-4E1A-AF61-76F05C9C7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4697273" y="3356988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6" name="Picture 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DD2934-A409-4F70-BEBB-24B808F3B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3315" y="3282343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96CA4AC-2DA7-43E6-AC99-F60E79E14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5257057" y="3346197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3" name="Picture 3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254CBAD-01DE-4529-A8CE-CF9ADE98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6454383" y="3348915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4" name="Picture 3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6926459-6713-4D38-BBBF-5EA4CC8B6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0425" y="3274270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5" name="Picture 3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9BF91AA-8D7F-4E19-B620-55C8DD2EC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7014167" y="3338124"/>
                <a:ext cx="364251" cy="364251"/>
              </a:xfrm>
              <a:prstGeom prst="rect">
                <a:avLst/>
              </a:prstGeom>
            </p:spPr>
          </p:pic>
          <p:pic>
            <p:nvPicPr>
              <p:cNvPr id="36" name="Picture 3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8F39DB4-9E09-4206-B333-7D5BBA01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8198915" y="3388788"/>
                <a:ext cx="364251" cy="364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237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21A6-64C0-0B47-BB1B-F9741591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User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9F06-E695-CE45-8E14-8B37A3FE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33908"/>
            <a:ext cx="10972800" cy="4868500"/>
          </a:xfrm>
        </p:spPr>
        <p:txBody>
          <a:bodyPr/>
          <a:lstStyle/>
          <a:p>
            <a:r>
              <a:rPr lang="en-US" dirty="0"/>
              <a:t>An evaluation </a:t>
            </a:r>
            <a:r>
              <a:rPr lang="en-US" b="1" dirty="0"/>
              <a:t>metric</a:t>
            </a:r>
            <a:r>
              <a:rPr lang="en-US" dirty="0"/>
              <a:t> is typically </a:t>
            </a:r>
            <a:r>
              <a:rPr lang="en-US" b="1" dirty="0"/>
              <a:t>grounded on a task and a user model</a:t>
            </a:r>
          </a:p>
          <a:p>
            <a:pPr lvl="1"/>
            <a:r>
              <a:rPr lang="en-US" dirty="0"/>
              <a:t>Robertson, SIGIR 2008:  “If we can interpret a measure (. . . ) in terms of an explicit user model (. . . ), this can only improve our understanding of what exactly the measure is measuring”</a:t>
            </a:r>
          </a:p>
          <a:p>
            <a:r>
              <a:rPr lang="en-US" b="1" dirty="0"/>
              <a:t>Task:</a:t>
            </a:r>
            <a:r>
              <a:rPr lang="en-US" dirty="0"/>
              <a:t> what the objective of the user is</a:t>
            </a:r>
          </a:p>
          <a:p>
            <a:r>
              <a:rPr lang="en-US" b="1" dirty="0"/>
              <a:t>User Model: </a:t>
            </a:r>
            <a:r>
              <a:rPr lang="en-US" dirty="0"/>
              <a:t>how the user behaves</a:t>
            </a:r>
          </a:p>
          <a:p>
            <a:r>
              <a:rPr lang="en-US" dirty="0"/>
              <a:t>Example: precision</a:t>
            </a:r>
          </a:p>
          <a:p>
            <a:pPr lvl="1"/>
            <a:r>
              <a:rPr lang="en-US" dirty="0"/>
              <a:t>Task: find relevant documents, without finding non-relevant ones</a:t>
            </a:r>
          </a:p>
          <a:p>
            <a:pPr lvl="1"/>
            <a:r>
              <a:rPr lang="en-US" dirty="0"/>
              <a:t>User Model: examine all documents retrieved by the search engine, without 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D1AFA-CEA0-4942-B859-55DBFC172FE5}"/>
              </a:ext>
            </a:extLst>
          </p:cNvPr>
          <p:cNvSpPr txBox="1"/>
          <p:nvPr/>
        </p:nvSpPr>
        <p:spPr>
          <a:xfrm>
            <a:off x="8542603" y="6488668"/>
            <a:ext cx="364939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More on models in the Online Video</a:t>
            </a:r>
          </a:p>
        </p:txBody>
      </p:sp>
    </p:spTree>
    <p:extLst>
      <p:ext uri="{BB962C8B-B14F-4D97-AF65-F5344CB8AC3E}">
        <p14:creationId xmlns:p14="http://schemas.microsoft.com/office/powerpoint/2010/main" val="215121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64B3-F06E-1D43-A5E3-D1C74B3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D7A5-B688-914F-9EBA-9498A7F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55" y="1257664"/>
            <a:ext cx="11461315" cy="53645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“a deliberate </a:t>
            </a:r>
            <a:r>
              <a:rPr lang="en-US" b="1" dirty="0"/>
              <a:t>simplification</a:t>
            </a:r>
            <a:r>
              <a:rPr lang="en-US" dirty="0"/>
              <a:t> of something complicated with the objective of making it more tractable”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Frigg, Roman and Hartmann, Stephan, 2018. “Models in Science”, in The Stanford Encyclopedia of Philosophy.</a:t>
            </a:r>
            <a:br>
              <a:rPr lang="en-US" sz="2100" dirty="0"/>
            </a:br>
            <a:endParaRPr lang="en-US" sz="2100" dirty="0"/>
          </a:p>
          <a:p>
            <a:r>
              <a:rPr lang="en-US" dirty="0"/>
              <a:t>“a physical, conceptual, or mathematical representation of a real phenomenon that is </a:t>
            </a:r>
            <a:r>
              <a:rPr lang="en-US" b="1" dirty="0"/>
              <a:t>difficult to observe</a:t>
            </a:r>
            <a:r>
              <a:rPr lang="en-US" dirty="0"/>
              <a:t> directly”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Rogers, 2012. “Scientific modeling”, in </a:t>
            </a:r>
            <a:r>
              <a:rPr lang="en-US" sz="2100" dirty="0" err="1"/>
              <a:t>Encyclopædia</a:t>
            </a:r>
            <a:r>
              <a:rPr lang="en-US" sz="2100" dirty="0"/>
              <a:t> Britannica.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“A simplified description, especially a mathematical one, of a system or process, to assist calculations and </a:t>
            </a:r>
            <a:r>
              <a:rPr lang="en-US" b="1" dirty="0"/>
              <a:t>predictions</a:t>
            </a:r>
            <a:r>
              <a:rPr lang="en-US" dirty="0"/>
              <a:t>”</a:t>
            </a:r>
            <a:br>
              <a:rPr lang="en-US" dirty="0"/>
            </a:br>
            <a:br>
              <a:rPr lang="en-US" dirty="0"/>
            </a:br>
            <a:r>
              <a:rPr lang="en-US" sz="2100" dirty="0"/>
              <a:t>OED, 2019.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83385-E139-9342-AFBC-E7DEC7EB88CC}"/>
              </a:ext>
            </a:extLst>
          </p:cNvPr>
          <p:cNvSpPr txBox="1"/>
          <p:nvPr/>
        </p:nvSpPr>
        <p:spPr>
          <a:xfrm>
            <a:off x="10769816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13035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2CB6-237B-E140-9188-11A1519E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User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C2A8-5932-CF42-8156-33FC0AC9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99100"/>
            <a:ext cx="11304104" cy="130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Maxwell, Azzopardi. "Agents, simulated users and humans: An analysis of performance and </a:t>
            </a:r>
            <a:r>
              <a:rPr lang="en-US" sz="2000" dirty="0" err="1"/>
              <a:t>behaviour</a:t>
            </a:r>
            <a:r>
              <a:rPr lang="en-US" sz="2000" dirty="0"/>
              <a:t>." CIKM, 2016.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44F0B-8C95-4D4E-BBBD-2C0CA331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20364"/>
            <a:ext cx="118872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46FBE-77E9-6A4F-B00C-E3F61D30C2C8}"/>
              </a:ext>
            </a:extLst>
          </p:cNvPr>
          <p:cNvSpPr txBox="1"/>
          <p:nvPr/>
        </p:nvSpPr>
        <p:spPr>
          <a:xfrm>
            <a:off x="10769816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324699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545" r="8758" b="1866"/>
          <a:stretch/>
        </p:blipFill>
        <p:spPr>
          <a:xfrm>
            <a:off x="2184130" y="5552729"/>
            <a:ext cx="769937" cy="9851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96245" y="1235832"/>
            <a:ext cx="5895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Leif Azzopardi, @</a:t>
            </a:r>
            <a:r>
              <a:rPr lang="en-US" sz="2000" b="1" dirty="0" err="1">
                <a:solidFill>
                  <a:srgbClr val="0070C0"/>
                </a:solidFill>
              </a:rPr>
              <a:t>leifos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Associate Professor, University of Strathclyde</a:t>
            </a:r>
            <a:br>
              <a:rPr lang="en-US" b="1" dirty="0"/>
            </a:br>
            <a:r>
              <a:rPr lang="en-US" sz="1600" dirty="0"/>
              <a:t>Studying how information systems shape and influence people and society with models of user behavior, interaction and performance.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D5857-4142-234E-82D0-49C82E145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5" r="10594" b="11062"/>
          <a:stretch/>
        </p:blipFill>
        <p:spPr>
          <a:xfrm>
            <a:off x="2236831" y="1241984"/>
            <a:ext cx="788325" cy="10827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23BF08-7420-46AD-87C4-D19C17216C44}"/>
              </a:ext>
            </a:extLst>
          </p:cNvPr>
          <p:cNvSpPr/>
          <p:nvPr/>
        </p:nvSpPr>
        <p:spPr>
          <a:xfrm>
            <a:off x="3096245" y="2662939"/>
            <a:ext cx="589534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Alistair Moffat</a:t>
            </a:r>
          </a:p>
          <a:p>
            <a:r>
              <a:rPr lang="en-US" sz="1600" dirty="0">
                <a:solidFill>
                  <a:srgbClr val="92D050"/>
                </a:solidFill>
              </a:rPr>
              <a:t>Professor, University of Melbourne</a:t>
            </a:r>
            <a:br>
              <a:rPr lang="en-US" sz="1600" b="1" dirty="0"/>
            </a:br>
            <a:r>
              <a:rPr lang="en-US" sz="1600" dirty="0"/>
              <a:t>Searching for better information retrieval metrics, text and index compression methods, and information retrieval heuristics.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6703D2-8A77-418F-8B55-9C308D880829}"/>
              </a:ext>
            </a:extLst>
          </p:cNvPr>
          <p:cNvSpPr/>
          <p:nvPr/>
        </p:nvSpPr>
        <p:spPr>
          <a:xfrm>
            <a:off x="3025156" y="5429744"/>
            <a:ext cx="59664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Guido </a:t>
            </a:r>
            <a:r>
              <a:rPr lang="en-US" sz="2000" b="1" dirty="0" err="1">
                <a:solidFill>
                  <a:srgbClr val="0070C0"/>
                </a:solidFill>
              </a:rPr>
              <a:t>Zuccon</a:t>
            </a:r>
            <a:r>
              <a:rPr lang="en-US" sz="2000" b="1" dirty="0">
                <a:solidFill>
                  <a:srgbClr val="0070C0"/>
                </a:solidFill>
              </a:rPr>
              <a:t>, @</a:t>
            </a:r>
            <a:r>
              <a:rPr lang="en-US" sz="2000" b="1" dirty="0" err="1">
                <a:solidFill>
                  <a:srgbClr val="0070C0"/>
                </a:solidFill>
              </a:rPr>
              <a:t>guidozuc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Associate Professor, University of Queensland</a:t>
            </a:r>
          </a:p>
          <a:p>
            <a:r>
              <a:rPr lang="en-US" sz="1600" dirty="0"/>
              <a:t>Researching and developing  formal models of search, ranking, and research diversification, especially in the domain of e-health.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B7B06-1704-4951-BD77-D0BE714B6A07}"/>
              </a:ext>
            </a:extLst>
          </p:cNvPr>
          <p:cNvSpPr/>
          <p:nvPr/>
        </p:nvSpPr>
        <p:spPr>
          <a:xfrm>
            <a:off x="3096245" y="4050847"/>
            <a:ext cx="58953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Paul Thomas, @</a:t>
            </a:r>
            <a:r>
              <a:rPr lang="en-US" sz="2000" b="1" dirty="0" err="1">
                <a:solidFill>
                  <a:srgbClr val="0070C0"/>
                </a:solidFill>
              </a:rPr>
              <a:t>pt_ir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Senior Applied Scientist,  Microsoft Bing</a:t>
            </a:r>
          </a:p>
          <a:p>
            <a:r>
              <a:rPr lang="en-US" sz="1600" dirty="0"/>
              <a:t>Studying how people use search systems, and using that to evaluate current systems and build new ones.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A3E3259-8609-4F91-9124-4D807CC549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5" r="6892"/>
          <a:stretch/>
        </p:blipFill>
        <p:spPr>
          <a:xfrm>
            <a:off x="2237377" y="4232221"/>
            <a:ext cx="787778" cy="933908"/>
          </a:xfrm>
          <a:prstGeom prst="rect">
            <a:avLst/>
          </a:prstGeom>
        </p:spPr>
      </p:pic>
      <p:pic>
        <p:nvPicPr>
          <p:cNvPr id="15" name="Picture 14" descr="A person wearing a red flower&#10;&#10;Description automatically generated">
            <a:extLst>
              <a:ext uri="{FF2B5EF4-FFF2-40B4-BE49-F238E27FC236}">
                <a16:creationId xmlns:a16="http://schemas.microsoft.com/office/drawing/2014/main" id="{865408F2-A618-49B1-86A7-BD9F8BC81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5" t="-1370" r="11572" b="8624"/>
          <a:stretch/>
        </p:blipFill>
        <p:spPr>
          <a:xfrm>
            <a:off x="2236831" y="2757543"/>
            <a:ext cx="788325" cy="10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2EB4-115A-AD43-9226-28838A7C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3733-6008-7F4C-8B68-13E16115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0B2C01-3086-864A-9393-D1235E7E41D2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8460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89ED-E4D9-D04D-8EF5-F218ACFF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Offline, Online Evaluation; User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3C96-BA46-2748-BC4E-26674334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86" y="1270190"/>
            <a:ext cx="11611627" cy="5214574"/>
          </a:xfrm>
        </p:spPr>
        <p:txBody>
          <a:bodyPr>
            <a:noAutofit/>
          </a:bodyPr>
          <a:lstStyle/>
          <a:p>
            <a:r>
              <a:rPr lang="en-US" sz="2400" dirty="0"/>
              <a:t>Effectiveness evaluation categorized in three broad classes: </a:t>
            </a:r>
            <a:r>
              <a:rPr lang="en-US" sz="2400" b="1" dirty="0"/>
              <a:t>Offline</a:t>
            </a:r>
            <a:r>
              <a:rPr lang="en-US" sz="2400" dirty="0"/>
              <a:t>, </a:t>
            </a:r>
            <a:r>
              <a:rPr lang="en-US" sz="2400" b="1" dirty="0"/>
              <a:t>Online</a:t>
            </a:r>
            <a:r>
              <a:rPr lang="en-US" sz="2400" dirty="0"/>
              <a:t>, </a:t>
            </a:r>
            <a:r>
              <a:rPr lang="en-US" sz="2400" b="1" dirty="0"/>
              <a:t>User Studies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 evaluation methods we see here are </a:t>
            </a:r>
            <a:r>
              <a:rPr lang="en-US" sz="2400" b="1" dirty="0"/>
              <a:t>offline</a:t>
            </a:r>
            <a:r>
              <a:rPr lang="en-US" sz="2400" dirty="0"/>
              <a:t> methods: the </a:t>
            </a:r>
            <a:r>
              <a:rPr lang="en-US" sz="2400" b="1" dirty="0"/>
              <a:t>system is not live</a:t>
            </a:r>
            <a:r>
              <a:rPr lang="en-US" sz="2400" dirty="0"/>
              <a:t>, experiments are done through </a:t>
            </a:r>
            <a:r>
              <a:rPr lang="en-US" sz="2400" b="1" dirty="0"/>
              <a:t>simulations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/>
              <a:t>They do not involve actual users</a:t>
            </a:r>
          </a:p>
          <a:p>
            <a:pPr lvl="1"/>
            <a:r>
              <a:rPr lang="en-US" sz="2000" dirty="0"/>
              <a:t>The topic of this tutorial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What if we want to test a </a:t>
            </a:r>
            <a:r>
              <a:rPr lang="en-US" sz="2400" b="1" dirty="0"/>
              <a:t>system in production</a:t>
            </a:r>
            <a:r>
              <a:rPr lang="en-US" sz="2400" dirty="0"/>
              <a:t>, live, as it gets used? </a:t>
            </a:r>
            <a:r>
              <a:rPr lang="en-US" sz="2400" b="1" dirty="0"/>
              <a:t>Online evaluation</a:t>
            </a:r>
            <a:r>
              <a:rPr lang="en-US" sz="2400" dirty="0"/>
              <a:t>! </a:t>
            </a:r>
          </a:p>
          <a:p>
            <a:r>
              <a:rPr lang="en-US" sz="2400" dirty="0"/>
              <a:t>Online evaluation: Test (or even train) using live traffic on a search engine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Offline evaluation with users: </a:t>
            </a:r>
            <a:r>
              <a:rPr lang="en-US" sz="2400" b="1" dirty="0"/>
              <a:t>User Studies</a:t>
            </a:r>
            <a:r>
              <a:rPr lang="en-US" sz="2400" dirty="0"/>
              <a:t> — non-production systems, </a:t>
            </a:r>
            <a:r>
              <a:rPr lang="en-US" sz="2400" b="1" dirty="0"/>
              <a:t>careful control </a:t>
            </a:r>
            <a:r>
              <a:rPr lang="en-US" sz="2400" dirty="0"/>
              <a:t>on user, task, interactions, 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98640-156B-5741-AB56-721CDA0F9C48}"/>
              </a:ext>
            </a:extLst>
          </p:cNvPr>
          <p:cNvSpPr txBox="1"/>
          <p:nvPr/>
        </p:nvSpPr>
        <p:spPr>
          <a:xfrm>
            <a:off x="7523093" y="6451714"/>
            <a:ext cx="4668907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More on Online &amp; User Studies in Online Video</a:t>
            </a:r>
          </a:p>
        </p:txBody>
      </p:sp>
    </p:spTree>
    <p:extLst>
      <p:ext uri="{BB962C8B-B14F-4D97-AF65-F5344CB8AC3E}">
        <p14:creationId xmlns:p14="http://schemas.microsoft.com/office/powerpoint/2010/main" val="86338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Measuring a SERP: Offline/test collection metrics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0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61AE-6041-FA48-8470-5C1C3371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approximation of a SERP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6AF7E-0F54-A24D-8CB7-EB3815C5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38" y="1335993"/>
            <a:ext cx="2889015" cy="363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46714-96C9-EE49-B2EA-D1EC9E6D38B8}"/>
              </a:ext>
            </a:extLst>
          </p:cNvPr>
          <p:cNvSpPr txBox="1"/>
          <p:nvPr/>
        </p:nvSpPr>
        <p:spPr>
          <a:xfrm>
            <a:off x="5090396" y="2269003"/>
            <a:ext cx="27285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☛</a:t>
            </a:r>
          </a:p>
          <a:p>
            <a:pPr algn="ctr"/>
            <a:r>
              <a:rPr lang="en-US" sz="3600" dirty="0"/>
              <a:t>sort of</a:t>
            </a:r>
          </a:p>
          <a:p>
            <a:pPr algn="ctr"/>
            <a:r>
              <a:rPr lang="en-US" sz="3600" dirty="0"/>
              <a:t>approximates</a:t>
            </a:r>
          </a:p>
          <a:p>
            <a:pPr algn="ctr"/>
            <a:r>
              <a:rPr lang="en-US" sz="3600" dirty="0"/>
              <a:t>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C48E7-DD16-914C-B423-1092049F1AD3}"/>
              </a:ext>
            </a:extLst>
          </p:cNvPr>
          <p:cNvSpPr txBox="1"/>
          <p:nvPr/>
        </p:nvSpPr>
        <p:spPr>
          <a:xfrm>
            <a:off x="1452082" y="5233533"/>
            <a:ext cx="39758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Ranked list, top 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A6E32-A81E-484E-9283-C8F60BFE8CBA}"/>
              </a:ext>
            </a:extLst>
          </p:cNvPr>
          <p:cNvSpPr txBox="1"/>
          <p:nvPr/>
        </p:nvSpPr>
        <p:spPr>
          <a:xfrm>
            <a:off x="8187201" y="5330324"/>
            <a:ext cx="19044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Web SERP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418C-C0FE-FF42-9067-F3297A6C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68" y="1221693"/>
            <a:ext cx="3344922" cy="363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1D714-03D6-0445-8FE1-23D35E12EBCC}"/>
              </a:ext>
            </a:extLst>
          </p:cNvPr>
          <p:cNvSpPr txBox="1"/>
          <p:nvPr/>
        </p:nvSpPr>
        <p:spPr>
          <a:xfrm>
            <a:off x="1384914" y="5861482"/>
            <a:ext cx="4110228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Homogenous elements</a:t>
            </a:r>
          </a:p>
        </p:txBody>
      </p:sp>
    </p:spTree>
    <p:extLst>
      <p:ext uri="{BB962C8B-B14F-4D97-AF65-F5344CB8AC3E}">
        <p14:creationId xmlns:p14="http://schemas.microsoft.com/office/powerpoint/2010/main" val="373402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59E7-412B-AC49-A9DC-DD14F8D1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model assessing a ranking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07744-C273-AB42-BA15-1B636BE3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7" y="1039693"/>
            <a:ext cx="3679414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95485-B245-0C44-BBC7-EA77EC70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900" y="1188723"/>
            <a:ext cx="2025333" cy="2025333"/>
          </a:xfrm>
          <a:prstGeom prst="rect">
            <a:avLst/>
          </a:prstGeom>
        </p:spPr>
      </p:pic>
      <p:pic>
        <p:nvPicPr>
          <p:cNvPr id="6" name="Graphic 5" descr="Line Arrow: Slight curve">
            <a:extLst>
              <a:ext uri="{FF2B5EF4-FFF2-40B4-BE49-F238E27FC236}">
                <a16:creationId xmlns:a16="http://schemas.microsoft.com/office/drawing/2014/main" id="{474ABBA1-1C3C-7E45-81C0-F8DA46B24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186" y="1859439"/>
            <a:ext cx="914400" cy="914400"/>
          </a:xfrm>
          <a:prstGeom prst="rect">
            <a:avLst/>
          </a:prstGeom>
        </p:spPr>
      </p:pic>
      <p:pic>
        <p:nvPicPr>
          <p:cNvPr id="7" name="Graphic 6" descr="Line Arrow: Slight curve">
            <a:extLst>
              <a:ext uri="{FF2B5EF4-FFF2-40B4-BE49-F238E27FC236}">
                <a16:creationId xmlns:a16="http://schemas.microsoft.com/office/drawing/2014/main" id="{1C9F34C8-3E2B-9B4A-8B4C-93CF08D48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8186" y="2402841"/>
            <a:ext cx="914400" cy="914400"/>
          </a:xfrm>
          <a:prstGeom prst="rect">
            <a:avLst/>
          </a:prstGeom>
        </p:spPr>
      </p:pic>
      <p:pic>
        <p:nvPicPr>
          <p:cNvPr id="8" name="Graphic 7" descr="Line Arrow: Slight curve">
            <a:extLst>
              <a:ext uri="{FF2B5EF4-FFF2-40B4-BE49-F238E27FC236}">
                <a16:creationId xmlns:a16="http://schemas.microsoft.com/office/drawing/2014/main" id="{1EA3E1E5-9382-CA4A-9502-D5F04407B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8186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Line Arrow: Slight curve">
            <a:extLst>
              <a:ext uri="{FF2B5EF4-FFF2-40B4-BE49-F238E27FC236}">
                <a16:creationId xmlns:a16="http://schemas.microsoft.com/office/drawing/2014/main" id="{3A618830-17AD-4845-AFB2-52355732C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8186" y="4099090"/>
            <a:ext cx="914400" cy="914400"/>
          </a:xfrm>
          <a:prstGeom prst="rect">
            <a:avLst/>
          </a:prstGeom>
        </p:spPr>
      </p:pic>
      <p:pic>
        <p:nvPicPr>
          <p:cNvPr id="10" name="Graphic 9" descr="Line Arrow: Slight curve">
            <a:extLst>
              <a:ext uri="{FF2B5EF4-FFF2-40B4-BE49-F238E27FC236}">
                <a16:creationId xmlns:a16="http://schemas.microsoft.com/office/drawing/2014/main" id="{65C00DCB-EA87-7C4A-9187-94CCF51AA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8186" y="351869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17845-F62D-F143-A09B-9D67EEC8FD33}"/>
              </a:ext>
            </a:extLst>
          </p:cNvPr>
          <p:cNvSpPr txBox="1"/>
          <p:nvPr/>
        </p:nvSpPr>
        <p:spPr>
          <a:xfrm>
            <a:off x="3113992" y="5399656"/>
            <a:ext cx="155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C8C1C-9AB3-3A49-A750-4D953FE60E0E}"/>
              </a:ext>
            </a:extLst>
          </p:cNvPr>
          <p:cNvSpPr txBox="1"/>
          <p:nvPr/>
        </p:nvSpPr>
        <p:spPr>
          <a:xfrm>
            <a:off x="6411691" y="5399656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Gain</a:t>
            </a:r>
            <a:endParaRPr lang="en-AU" dirty="0"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431AB-6013-1945-9761-05B8653C6E7D}"/>
              </a:ext>
            </a:extLst>
          </p:cNvPr>
          <p:cNvSpPr txBox="1"/>
          <p:nvPr/>
        </p:nvSpPr>
        <p:spPr>
          <a:xfrm>
            <a:off x="5400625" y="538850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AU" sz="3600" dirty="0">
                <a:latin typeface="Calibri" panose="020F0502020204030204"/>
              </a:rPr>
              <a:t>×</a:t>
            </a:r>
            <a:endParaRPr lang="en-AU" dirty="0"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EF84B-8B65-DE47-BE3B-C4964F13EC39}"/>
              </a:ext>
            </a:extLst>
          </p:cNvPr>
          <p:cNvSpPr txBox="1"/>
          <p:nvPr/>
        </p:nvSpPr>
        <p:spPr>
          <a:xfrm>
            <a:off x="6311779" y="2112328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09650-8D5A-2746-8347-B4C2BD1135B7}"/>
              </a:ext>
            </a:extLst>
          </p:cNvPr>
          <p:cNvSpPr txBox="1"/>
          <p:nvPr/>
        </p:nvSpPr>
        <p:spPr>
          <a:xfrm>
            <a:off x="6311779" y="2672635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85DD4-8FEB-F242-B6D3-EC284B82B8B8}"/>
              </a:ext>
            </a:extLst>
          </p:cNvPr>
          <p:cNvSpPr txBox="1"/>
          <p:nvPr/>
        </p:nvSpPr>
        <p:spPr>
          <a:xfrm>
            <a:off x="6236359" y="3265583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03B48-5432-1D44-8634-7882991B15DB}"/>
              </a:ext>
            </a:extLst>
          </p:cNvPr>
          <p:cNvSpPr txBox="1"/>
          <p:nvPr/>
        </p:nvSpPr>
        <p:spPr>
          <a:xfrm>
            <a:off x="6319379" y="3814050"/>
            <a:ext cx="563638" cy="408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Fair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E6908-5320-6348-AB6C-B669D8ECFFFF}"/>
              </a:ext>
            </a:extLst>
          </p:cNvPr>
          <p:cNvSpPr txBox="1"/>
          <p:nvPr/>
        </p:nvSpPr>
        <p:spPr>
          <a:xfrm>
            <a:off x="6236359" y="4378905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3166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0026 0.0833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8334 L -0.00026 0.1627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6274 L -0.00026 0.2456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2456 L 0.00052 0.3252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9D9D-8442-3B43-A0B5-6A92ABF1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offline evaluation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93D145-F081-144C-BE8C-00474E2F9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527447"/>
              </p:ext>
            </p:extLst>
          </p:nvPr>
        </p:nvGraphicFramePr>
        <p:xfrm>
          <a:off x="2945980" y="933908"/>
          <a:ext cx="6300040" cy="569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403E7B-2A0F-EB4E-BD89-AD987789F0BB}"/>
              </a:ext>
            </a:extLst>
          </p:cNvPr>
          <p:cNvSpPr txBox="1"/>
          <p:nvPr/>
        </p:nvSpPr>
        <p:spPr>
          <a:xfrm rot="431154">
            <a:off x="8395478" y="5354222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AU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Basic Evaluation Measures in IR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3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FC77-A802-864A-A54E-48EADB45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at cutoff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DD6B-F6A3-5641-8574-684D5507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305339"/>
            <a:ext cx="11423374" cy="3181814"/>
          </a:xfrm>
        </p:spPr>
        <p:txBody>
          <a:bodyPr/>
          <a:lstStyle/>
          <a:p>
            <a:r>
              <a:rPr lang="en-US" dirty="0"/>
              <a:t>Define the set of retrieved documents in function of ranking, i.e. fix a rank cutoff </a:t>
            </a:r>
          </a:p>
          <a:p>
            <a:r>
              <a:rPr lang="en-US" dirty="0"/>
              <a:t>then, compute precision up to that cutoff</a:t>
            </a:r>
          </a:p>
          <a:p>
            <a:r>
              <a:rPr lang="en-US" dirty="0"/>
              <a:t>e.g. </a:t>
            </a:r>
            <a:r>
              <a:rPr lang="en-US" b="1" dirty="0"/>
              <a:t>p@10</a:t>
            </a:r>
            <a:r>
              <a:rPr lang="en-US" dirty="0"/>
              <a:t>: precision up to rank 10 = (relevant docs retrieved up to rank 10) /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0E830-613D-B740-B5FB-25D8BD8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4503487"/>
            <a:ext cx="9577069" cy="20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5A7-E580-2D4F-8B8B-5EC0197E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user model of </a:t>
            </a:r>
            <a:r>
              <a:rPr lang="en-US" dirty="0" err="1"/>
              <a:t>p@k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4897-D659-634E-B863-03B07DC4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</a:t>
            </a:r>
          </a:p>
          <a:p>
            <a:pPr lvl="1"/>
            <a:r>
              <a:rPr lang="en-US" dirty="0"/>
              <a:t>examines all documents from position 1 to cut-off k</a:t>
            </a:r>
          </a:p>
          <a:p>
            <a:pPr lvl="1"/>
            <a:r>
              <a:rPr lang="en-US" dirty="0"/>
              <a:t>puts equal importance to any of the first k docs</a:t>
            </a:r>
          </a:p>
          <a:p>
            <a:pPr lvl="1"/>
            <a:r>
              <a:rPr lang="en-US" dirty="0"/>
              <a:t>wants as many relevant documents as possible</a:t>
            </a:r>
          </a:p>
          <a:p>
            <a:endParaRPr lang="en-US" dirty="0"/>
          </a:p>
          <a:p>
            <a:r>
              <a:rPr lang="en-US" dirty="0"/>
              <a:t>Thus: </a:t>
            </a:r>
          </a:p>
          <a:p>
            <a:pPr lvl="1"/>
            <a:r>
              <a:rPr lang="en-US" dirty="0"/>
              <a:t>The goal of the system is to find the highest number of relevant documents among the first k retrieved.</a:t>
            </a:r>
          </a:p>
          <a:p>
            <a:pPr lvl="1"/>
            <a:r>
              <a:rPr lang="en-US" dirty="0"/>
              <a:t>No distinction between differences in the rankings at positions 1 to k</a:t>
            </a:r>
          </a:p>
        </p:txBody>
      </p:sp>
    </p:spTree>
    <p:extLst>
      <p:ext uri="{BB962C8B-B14F-4D97-AF65-F5344CB8AC3E}">
        <p14:creationId xmlns:p14="http://schemas.microsoft.com/office/powerpoint/2010/main" val="12189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893D-6A81-8546-81AD-94DC5E0C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Reciprocal Rank (RR)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839F-647C-B245-9461-DCFF4A6C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8" y="1257664"/>
            <a:ext cx="11351172" cy="5302162"/>
          </a:xfrm>
        </p:spPr>
        <p:txBody>
          <a:bodyPr/>
          <a:lstStyle/>
          <a:p>
            <a:r>
              <a:rPr lang="en-US" dirty="0"/>
              <a:t>RR = 1 / </a:t>
            </a:r>
            <a:r>
              <a:rPr lang="en-US" dirty="0" err="1"/>
              <a:t>rank_first_relevant</a:t>
            </a:r>
            <a:endParaRPr lang="en-US" dirty="0"/>
          </a:p>
          <a:p>
            <a:pPr lvl="1"/>
            <a:r>
              <a:rPr lang="en-US" dirty="0"/>
              <a:t>Increasingly lower RR value </a:t>
            </a:r>
            <a:br>
              <a:rPr lang="en-US" dirty="0"/>
            </a:br>
            <a:r>
              <a:rPr lang="en-US" dirty="0"/>
              <a:t>obtained by larger ranks</a:t>
            </a:r>
          </a:p>
          <a:p>
            <a:endParaRPr lang="en-US" dirty="0"/>
          </a:p>
          <a:p>
            <a:r>
              <a:rPr lang="en-US" dirty="0"/>
              <a:t>Task: find…</a:t>
            </a:r>
          </a:p>
          <a:p>
            <a:pPr lvl="1"/>
            <a:r>
              <a:rPr lang="en-US" dirty="0"/>
              <a:t>just one relevant document, OR</a:t>
            </a:r>
          </a:p>
          <a:p>
            <a:pPr lvl="1"/>
            <a:r>
              <a:rPr lang="en-US" dirty="0"/>
              <a:t>the only relevant document  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User model: the user examines documents in order, and stops when finds the first relevant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FF46E-C28D-EF4C-A471-8518F4BA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24" y="1257664"/>
            <a:ext cx="5277197" cy="32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9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993" y="2374343"/>
            <a:ext cx="9144000" cy="1143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4800" dirty="0"/>
              <a:t>But, what about you? </a:t>
            </a:r>
          </a:p>
        </p:txBody>
      </p:sp>
    </p:spTree>
    <p:extLst>
      <p:ext uri="{BB962C8B-B14F-4D97-AF65-F5344CB8AC3E}">
        <p14:creationId xmlns:p14="http://schemas.microsoft.com/office/powerpoint/2010/main" val="295383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C940-4ADD-5941-B3E9-F556C40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(AP)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A7F9-0B84-B249-B87A-DA71D27B3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 has 2 key steps</a:t>
            </a:r>
          </a:p>
          <a:p>
            <a:pPr lvl="1"/>
            <a:r>
              <a:rPr lang="en-US" b="1" dirty="0"/>
              <a:t>Sum</a:t>
            </a:r>
            <a:r>
              <a:rPr lang="en-US" dirty="0"/>
              <a:t> the </a:t>
            </a:r>
            <a:r>
              <a:rPr lang="en-US" b="1" dirty="0"/>
              <a:t>precision</a:t>
            </a:r>
            <a:r>
              <a:rPr lang="en-US" dirty="0"/>
              <a:t> from the rank at which a relevant document is retrieved (each relevant doc produces an increase in recall)</a:t>
            </a:r>
          </a:p>
          <a:p>
            <a:pPr lvl="1"/>
            <a:r>
              <a:rPr lang="en-US" dirty="0"/>
              <a:t>and </a:t>
            </a:r>
            <a:r>
              <a:rPr lang="en-US" b="1" dirty="0" err="1"/>
              <a:t>normalise</a:t>
            </a:r>
            <a:r>
              <a:rPr lang="en-US" dirty="0"/>
              <a:t> by the number of known relevant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5D30A-1808-584B-BE90-B09E6574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18" y="3691914"/>
            <a:ext cx="7833878" cy="2968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4505-5730-F64C-A499-1FE576E6A290}"/>
              </a:ext>
            </a:extLst>
          </p:cNvPr>
          <p:cNvSpPr txBox="1"/>
          <p:nvPr/>
        </p:nvSpPr>
        <p:spPr>
          <a:xfrm>
            <a:off x="9376127" y="6488668"/>
            <a:ext cx="28430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More on AP in Online Video</a:t>
            </a:r>
          </a:p>
        </p:txBody>
      </p:sp>
    </p:spTree>
    <p:extLst>
      <p:ext uri="{BB962C8B-B14F-4D97-AF65-F5344CB8AC3E}">
        <p14:creationId xmlns:p14="http://schemas.microsoft.com/office/powerpoint/2010/main" val="1289561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6A7B-D128-4942-A77A-9F075F66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82F4-0BBB-4B44-84FC-CB178F09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 value depends heavily on the highly ranked relevant documents: top-ranked documents are the most important </a:t>
            </a:r>
          </a:p>
          <a:p>
            <a:pPr lvl="1"/>
            <a:r>
              <a:rPr lang="en-US" dirty="0"/>
              <a:t>that is, AP is a </a:t>
            </a:r>
            <a:r>
              <a:rPr lang="en-US" b="1" dirty="0"/>
              <a:t>top-heavy measure</a:t>
            </a:r>
          </a:p>
          <a:p>
            <a:r>
              <a:rPr lang="en-US" dirty="0"/>
              <a:t>Unless otherwise specified, it is usually computed over the entire ranking (i.e. commonly AP@1000)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79BCF-2E74-BF47-9958-BC7348C5EFF7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2656389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3946-A05F-414B-9A65-102A13D5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AP: relevant documents not retrieved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F443-0D36-1F46-B914-C4F8BB53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relevant document in the collection is never retrieved by a system?</a:t>
            </a:r>
          </a:p>
          <a:p>
            <a:r>
              <a:rPr lang="en-US" dirty="0"/>
              <a:t>Contribution of the relevant, non-retrieved document to the sums of precisions is 0</a:t>
            </a:r>
          </a:p>
          <a:p>
            <a:r>
              <a:rPr lang="en-US" dirty="0"/>
              <a:t>But we still need to account for the relevant document when normalizing</a:t>
            </a:r>
          </a:p>
          <a:p>
            <a:r>
              <a:rPr lang="en-US" i="1" dirty="0"/>
              <a:t>e.g. assume 6 relevant document for query: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BD2BE-1D27-0D4D-A88E-B3992665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91" y="5442556"/>
            <a:ext cx="7932018" cy="1367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34EC31-F554-634F-906E-307B8455D689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379454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0434-346C-C542-9754-BFD8C96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models of 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F988-A6DC-7E4A-A51E-AC319888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856753"/>
            <a:ext cx="10972800" cy="4868500"/>
          </a:xfrm>
        </p:spPr>
        <p:txBody>
          <a:bodyPr/>
          <a:lstStyle/>
          <a:p>
            <a:r>
              <a:rPr lang="en-US" b="1" dirty="0"/>
              <a:t>Every</a:t>
            </a:r>
            <a:r>
              <a:rPr lang="en-US" dirty="0"/>
              <a:t> time a </a:t>
            </a:r>
            <a:r>
              <a:rPr lang="en-US" b="1" dirty="0"/>
              <a:t>relevant document </a:t>
            </a:r>
            <a:r>
              <a:rPr lang="en-US" dirty="0"/>
              <a:t>is encountered, the user asks “Over the documents I have seen so far, on average </a:t>
            </a:r>
            <a:r>
              <a:rPr lang="en-US" b="1" dirty="0"/>
              <a:t>how satisfied am I</a:t>
            </a:r>
            <a:r>
              <a:rPr lang="en-US" dirty="0"/>
              <a:t>” </a:t>
            </a:r>
          </a:p>
          <a:p>
            <a:r>
              <a:rPr lang="en-US" dirty="0"/>
              <a:t>User writes a number on a piece of paper. </a:t>
            </a:r>
          </a:p>
          <a:p>
            <a:r>
              <a:rPr lang="en-US" b="1" dirty="0"/>
              <a:t>User continues to examine every document </a:t>
            </a:r>
            <a:r>
              <a:rPr lang="en-US" dirty="0"/>
              <a:t>in the collection (only way to ensure all relevant docs have been seen)</a:t>
            </a:r>
          </a:p>
          <a:p>
            <a:r>
              <a:rPr lang="en-US" dirty="0"/>
              <a:t>At the end, user </a:t>
            </a:r>
            <a:r>
              <a:rPr lang="en-US" b="1" dirty="0"/>
              <a:t>computes the average</a:t>
            </a:r>
            <a:r>
              <a:rPr lang="en-US" dirty="0"/>
              <a:t> of the values they have written.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5A611-7FA6-B142-865A-6BB819D303BB}"/>
              </a:ext>
            </a:extLst>
          </p:cNvPr>
          <p:cNvSpPr txBox="1"/>
          <p:nvPr/>
        </p:nvSpPr>
        <p:spPr>
          <a:xfrm>
            <a:off x="362604" y="1210664"/>
            <a:ext cx="114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Moffat&amp;Zobel</a:t>
            </a:r>
            <a:r>
              <a:rPr lang="en-US" dirty="0"/>
              <a:t>, Rank-biased precision for measurement of retrieval effectiveness, TOIS 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A03B9-D650-EE47-A00F-9D8F0B388A6F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316521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0434-346C-C542-9754-BFD8C969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models of (Probabilistic) 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F988-A6DC-7E4A-A51E-AC319888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856753"/>
            <a:ext cx="10972800" cy="4868500"/>
          </a:xfrm>
        </p:spPr>
        <p:txBody>
          <a:bodyPr/>
          <a:lstStyle/>
          <a:p>
            <a:r>
              <a:rPr lang="en-US" dirty="0"/>
              <a:t>The user decides the number n of relevant documents she needs to meet her information need.</a:t>
            </a:r>
          </a:p>
          <a:p>
            <a:r>
              <a:rPr lang="en-US" dirty="0"/>
              <a:t>She browses the result list sequentially.</a:t>
            </a:r>
          </a:p>
          <a:p>
            <a:r>
              <a:rPr lang="en-US" dirty="0"/>
              <a:t>She clicks on a document she examines with a probability that depends on the relevance of the document </a:t>
            </a:r>
          </a:p>
          <a:p>
            <a:pPr lvl="1"/>
            <a:r>
              <a:rPr lang="en-US" dirty="0"/>
              <a:t>0/1 in case of binary relevant</a:t>
            </a:r>
          </a:p>
          <a:p>
            <a:r>
              <a:rPr lang="en-US" dirty="0"/>
              <a:t>She ends her search as soon as she clicked on n relevant documents.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5A611-7FA6-B142-865A-6BB819D303BB}"/>
              </a:ext>
            </a:extLst>
          </p:cNvPr>
          <p:cNvSpPr txBox="1"/>
          <p:nvPr/>
        </p:nvSpPr>
        <p:spPr>
          <a:xfrm>
            <a:off x="362604" y="1210664"/>
            <a:ext cx="114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Dupret&amp;Piwowarski</a:t>
            </a:r>
            <a:r>
              <a:rPr lang="en-US" dirty="0"/>
              <a:t>, A User Behavior Model for Average Precision and its Generalization to Graded Judgments, SIGIR’10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9FAD5-98E1-444E-AE45-51A8D5FFEEDD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745448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C603-EB13-4B44-A13A-C99D5252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Gain&amp;Discount</a:t>
            </a:r>
            <a:r>
              <a:rPr lang="en-US" dirty="0"/>
              <a:t>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6504-B62E-9A46-ABA7-4C7B4EB3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1" y="1057128"/>
            <a:ext cx="5918199" cy="557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Let’s revisit RR</a:t>
            </a:r>
          </a:p>
          <a:p>
            <a:r>
              <a:rPr lang="en-US" sz="2800" dirty="0"/>
              <a:t>The first relevant document can be thought as contributing a gain of 1</a:t>
            </a:r>
          </a:p>
          <a:p>
            <a:r>
              <a:rPr lang="en-US" sz="2800" dirty="0"/>
              <a:t>Every other relevant document retrieved contribute no gain </a:t>
            </a:r>
            <a:br>
              <a:rPr lang="en-US" sz="2800" dirty="0"/>
            </a:br>
            <a:r>
              <a:rPr lang="en-US" sz="2800" dirty="0"/>
              <a:t>(gain = 0)</a:t>
            </a:r>
          </a:p>
          <a:p>
            <a:r>
              <a:rPr lang="en-US" sz="2800" dirty="0"/>
              <a:t>Each rank is associated to a discount (d = 1/rank)</a:t>
            </a:r>
          </a:p>
          <a:p>
            <a:r>
              <a:rPr lang="en-US" sz="2800" dirty="0"/>
              <a:t>The user experience the gain of finding the relevant document, but decreased by the discount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FC6EF-89C3-2F49-A7CA-30D66AD7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72" y="2455101"/>
            <a:ext cx="5470627" cy="33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15DBB-223A-ED41-8809-FC7BCEE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Gain&amp;Discount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E6DA-2D60-E647-97AE-F16B8CAA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36431"/>
            <a:ext cx="10972800" cy="3782357"/>
          </a:xfrm>
        </p:spPr>
        <p:txBody>
          <a:bodyPr/>
          <a:lstStyle/>
          <a:p>
            <a:r>
              <a:rPr lang="en-US" dirty="0"/>
              <a:t>A metric may be defined in this framework</a:t>
            </a:r>
          </a:p>
          <a:p>
            <a:r>
              <a:rPr lang="en-US" dirty="0"/>
              <a:t>The metric is expressed as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the </a:t>
            </a:r>
            <a:r>
              <a:rPr lang="en-US" b="1" dirty="0"/>
              <a:t>gain</a:t>
            </a:r>
            <a:r>
              <a:rPr lang="en-US" dirty="0"/>
              <a:t> generated by relevant documents</a:t>
            </a:r>
          </a:p>
          <a:p>
            <a:pPr lvl="1"/>
            <a:r>
              <a:rPr lang="en-US" b="1" dirty="0"/>
              <a:t>weighted</a:t>
            </a:r>
            <a:r>
              <a:rPr lang="en-US" dirty="0"/>
              <a:t> by the </a:t>
            </a:r>
            <a:r>
              <a:rPr lang="en-US" b="1" dirty="0"/>
              <a:t>discount</a:t>
            </a:r>
            <a:r>
              <a:rPr lang="en-US" dirty="0"/>
              <a:t> of the </a:t>
            </a:r>
            <a:r>
              <a:rPr lang="en-US" b="1" dirty="0"/>
              <a:t>rank</a:t>
            </a:r>
            <a:r>
              <a:rPr lang="en-US" dirty="0"/>
              <a:t> at which each relevant document is retrieved</a:t>
            </a:r>
          </a:p>
          <a:p>
            <a:pPr lvl="1"/>
            <a:r>
              <a:rPr lang="en-US" dirty="0"/>
              <a:t>the sum is up to rank </a:t>
            </a:r>
            <a:r>
              <a:rPr lang="en-US" i="1" dirty="0"/>
              <a:t>k</a:t>
            </a:r>
          </a:p>
          <a:p>
            <a:pPr lvl="1"/>
            <a:r>
              <a:rPr lang="en-US" dirty="0"/>
              <a:t>may be </a:t>
            </a:r>
            <a:r>
              <a:rPr lang="en-US" b="1" dirty="0" err="1"/>
              <a:t>normalised</a:t>
            </a:r>
            <a:r>
              <a:rPr lang="en-US" dirty="0"/>
              <a:t> (</a:t>
            </a:r>
            <a:r>
              <a:rPr lang="en-US" i="1" dirty="0"/>
              <a:t>1/N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D31E-C85A-0441-8C53-ECFA6146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331675"/>
            <a:ext cx="6946900" cy="134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4DE84-1D6A-C14C-9B26-643367E8EFA6}"/>
              </a:ext>
            </a:extLst>
          </p:cNvPr>
          <p:cNvSpPr txBox="1"/>
          <p:nvPr/>
        </p:nvSpPr>
        <p:spPr>
          <a:xfrm>
            <a:off x="7820417" y="5795458"/>
            <a:ext cx="437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Carterette</a:t>
            </a:r>
            <a:r>
              <a:rPr lang="en-US" dirty="0"/>
              <a:t>. "System effectiveness, user models, and user utility: a conceptual framework for investigation." SIGIR, 2011.</a:t>
            </a:r>
          </a:p>
        </p:txBody>
      </p:sp>
    </p:spTree>
    <p:extLst>
      <p:ext uri="{BB962C8B-B14F-4D97-AF65-F5344CB8AC3E}">
        <p14:creationId xmlns:p14="http://schemas.microsoft.com/office/powerpoint/2010/main" val="225440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FCCC-B9D3-A145-9A42-604A3FD7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normalised</a:t>
            </a:r>
            <a:r>
              <a:rPr lang="en-US" dirty="0"/>
              <a:t> Discounted Cumulative Gain (</a:t>
            </a:r>
            <a:r>
              <a:rPr lang="en-US" dirty="0" err="1"/>
              <a:t>nDCG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132ED-380F-7D43-B538-B92D1692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331675"/>
            <a:ext cx="69469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F588F-2FC5-F444-8439-1C6DD68F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59" y="2374462"/>
            <a:ext cx="2380620" cy="1208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6A9850-D587-1640-9B4B-62988C61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08274">
            <a:off x="7611049" y="2471187"/>
            <a:ext cx="2380620" cy="1208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59179D-C6C7-D043-A2F6-8FC57FB94A98}"/>
              </a:ext>
            </a:extLst>
          </p:cNvPr>
          <p:cNvSpPr txBox="1"/>
          <p:nvPr/>
        </p:nvSpPr>
        <p:spPr>
          <a:xfrm>
            <a:off x="167746" y="5321439"/>
            <a:ext cx="112697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Normalisation</a:t>
            </a:r>
            <a:r>
              <a:rPr lang="en-US" sz="28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obtained by dividing DCG by ideal gain (perfect ranking for the query) 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is useful when averaging across queries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BC0526-AD2C-E745-B64D-11AB5BA67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46" y="3720662"/>
            <a:ext cx="2818224" cy="775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E3F916-6A02-954D-B681-460B799C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998" y="3792620"/>
            <a:ext cx="4520903" cy="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0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9D83-CC8F-D144-A0F6-18B38E04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D720-BDA7-1E4B-9F5F-A500CF621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563006"/>
            <a:ext cx="10972800" cy="2932387"/>
          </a:xfrm>
        </p:spPr>
        <p:txBody>
          <a:bodyPr/>
          <a:lstStyle/>
          <a:p>
            <a:r>
              <a:rPr lang="en-US" dirty="0"/>
              <a:t>User Model of RBP:</a:t>
            </a:r>
          </a:p>
          <a:p>
            <a:pPr lvl="1"/>
            <a:r>
              <a:rPr lang="en-US" dirty="0"/>
              <a:t>a user always examines the first document in the list</a:t>
            </a:r>
          </a:p>
          <a:p>
            <a:pPr lvl="1"/>
            <a:r>
              <a:rPr lang="en-US" dirty="0"/>
              <a:t>then </a:t>
            </a:r>
          </a:p>
          <a:p>
            <a:pPr lvl="2"/>
            <a:r>
              <a:rPr lang="en-US" dirty="0"/>
              <a:t>examines the next with probability p</a:t>
            </a:r>
          </a:p>
          <a:p>
            <a:pPr lvl="2"/>
            <a:r>
              <a:rPr lang="en-US" dirty="0"/>
              <a:t>or stops the search with probability 1-p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4A14-23CD-B74F-852C-DC5B74F6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022907"/>
            <a:ext cx="9131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2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9D83-CC8F-D144-A0F6-18B38E04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D720-BDA7-1E4B-9F5F-A500CF621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56624"/>
            <a:ext cx="10972800" cy="3801376"/>
          </a:xfrm>
        </p:spPr>
        <p:txBody>
          <a:bodyPr/>
          <a:lstStyle/>
          <a:p>
            <a:r>
              <a:rPr lang="en-US" dirty="0"/>
              <a:t>The user model can be used to define a </a:t>
            </a:r>
            <a:r>
              <a:rPr lang="en-US" b="1" dirty="0"/>
              <a:t>discount</a:t>
            </a:r>
            <a:r>
              <a:rPr lang="en-US" dirty="0"/>
              <a:t>: function of the probability of examining a document at rank </a:t>
            </a:r>
            <a:r>
              <a:rPr lang="en-US" i="1" dirty="0" err="1"/>
              <a:t>i</a:t>
            </a:r>
            <a:r>
              <a:rPr lang="en-US" dirty="0"/>
              <a:t>:                                                      										</a:t>
            </a:r>
            <a:r>
              <a:rPr lang="en-US" i="1" dirty="0"/>
              <a:t>d = pi-1</a:t>
            </a:r>
          </a:p>
          <a:p>
            <a:r>
              <a:rPr lang="en-US" dirty="0"/>
              <a:t>User receives a gain when examining a relevant document</a:t>
            </a:r>
          </a:p>
          <a:p>
            <a:r>
              <a:rPr lang="en-US" b="1" dirty="0"/>
              <a:t>Gain function</a:t>
            </a:r>
            <a:r>
              <a:rPr lang="en-US" dirty="0"/>
              <a:t>: </a:t>
            </a:r>
            <a:r>
              <a:rPr lang="en-US" i="1" dirty="0"/>
              <a:t>gain=1</a:t>
            </a:r>
            <a:r>
              <a:rPr lang="en-US" dirty="0"/>
              <a:t> when doc relevant; </a:t>
            </a:r>
            <a:r>
              <a:rPr lang="en-US" i="1" dirty="0"/>
              <a:t>gain=0 </a:t>
            </a:r>
            <a:r>
              <a:rPr lang="en-US" dirty="0"/>
              <a:t>when non-relevant                                                        </a:t>
            </a:r>
            <a:br>
              <a:rPr lang="en-US" dirty="0"/>
            </a:br>
            <a:r>
              <a:rPr lang="en-US" dirty="0"/>
              <a:t>										</a:t>
            </a:r>
            <a:r>
              <a:rPr lang="en-US" i="1" dirty="0"/>
              <a:t>g = </a:t>
            </a:r>
            <a:r>
              <a:rPr lang="en-US" i="1" dirty="0" err="1"/>
              <a:t>ri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4A14-23CD-B74F-852C-DC5B74F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2" y="933908"/>
            <a:ext cx="7907940" cy="21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4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14" y="1240753"/>
            <a:ext cx="11248371" cy="5434685"/>
          </a:xfrm>
        </p:spPr>
        <p:txBody>
          <a:bodyPr>
            <a:noAutofit/>
          </a:bodyPr>
          <a:lstStyle/>
          <a:p>
            <a:r>
              <a:rPr lang="en-AU" dirty="0"/>
              <a:t>What is evaluation?</a:t>
            </a:r>
          </a:p>
          <a:p>
            <a:pPr lvl="1"/>
            <a:r>
              <a:rPr lang="en-AU" dirty="0"/>
              <a:t>Measure the </a:t>
            </a:r>
            <a:r>
              <a:rPr lang="en-AU" b="1" dirty="0"/>
              <a:t>effectiveness</a:t>
            </a:r>
            <a:r>
              <a:rPr lang="en-AU" dirty="0"/>
              <a:t>, </a:t>
            </a:r>
            <a:r>
              <a:rPr lang="en-AU" b="1" dirty="0"/>
              <a:t>efficiency </a:t>
            </a:r>
            <a:r>
              <a:rPr lang="en-AU" dirty="0"/>
              <a:t>and </a:t>
            </a:r>
            <a:r>
              <a:rPr lang="en-AU" b="1" dirty="0"/>
              <a:t>cost </a:t>
            </a:r>
            <a:r>
              <a:rPr lang="en-AU" dirty="0"/>
              <a:t>of a system</a:t>
            </a:r>
            <a:r>
              <a:rPr lang="en-AU" sz="3200" dirty="0"/>
              <a:t> </a:t>
            </a:r>
          </a:p>
          <a:p>
            <a:r>
              <a:rPr lang="en-AU" dirty="0"/>
              <a:t>Search </a:t>
            </a:r>
            <a:r>
              <a:rPr lang="en-AU" b="1" dirty="0"/>
              <a:t>Effectiveness</a:t>
            </a:r>
            <a:r>
              <a:rPr lang="en-AU" dirty="0"/>
              <a:t>: how </a:t>
            </a:r>
            <a:r>
              <a:rPr lang="en-AU" b="1" dirty="0"/>
              <a:t>good </a:t>
            </a:r>
            <a:r>
              <a:rPr lang="en-AU" dirty="0"/>
              <a:t>a system is in retrieving relevant documents </a:t>
            </a:r>
          </a:p>
          <a:p>
            <a:pPr lvl="1"/>
            <a:r>
              <a:rPr lang="en-AU" dirty="0"/>
              <a:t>This is the focus of this tutorial</a:t>
            </a:r>
          </a:p>
          <a:p>
            <a:r>
              <a:rPr lang="en-AU" dirty="0"/>
              <a:t>Search </a:t>
            </a:r>
            <a:r>
              <a:rPr lang="en-AU" b="1" dirty="0"/>
              <a:t>Efficiency</a:t>
            </a:r>
            <a:r>
              <a:rPr lang="en-AU" dirty="0"/>
              <a:t>: how </a:t>
            </a:r>
            <a:r>
              <a:rPr lang="en-AU" b="1" dirty="0"/>
              <a:t>fast </a:t>
            </a:r>
            <a:r>
              <a:rPr lang="en-AU" dirty="0"/>
              <a:t>a system is in retrieving documents </a:t>
            </a:r>
          </a:p>
          <a:p>
            <a:r>
              <a:rPr lang="en-AU" dirty="0"/>
              <a:t>Often there is </a:t>
            </a:r>
            <a:r>
              <a:rPr lang="en-AU" b="1" dirty="0"/>
              <a:t>trade-off </a:t>
            </a:r>
            <a:r>
              <a:rPr lang="en-AU" dirty="0"/>
              <a:t>between effectiveness and efficiency </a:t>
            </a:r>
          </a:p>
          <a:p>
            <a:r>
              <a:rPr lang="en-AU" b="1" dirty="0"/>
              <a:t>Cost</a:t>
            </a:r>
            <a:r>
              <a:rPr lang="en-AU" dirty="0"/>
              <a:t>: how much does it cost to run the system ($$, Kw/h, etc) </a:t>
            </a:r>
          </a:p>
          <a:p>
            <a:r>
              <a:rPr lang="en-AU" dirty="0"/>
              <a:t>Usually cost is determined by the desired level of effectiveness and efficiency 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351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E74E-9192-6E47-AE4C-9F9EBB48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Biased Precision (RBP)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BA97-4400-A84E-8006-CB09DFA1F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65781"/>
            <a:ext cx="10972800" cy="2113695"/>
          </a:xfrm>
        </p:spPr>
        <p:txBody>
          <a:bodyPr/>
          <a:lstStyle/>
          <a:p>
            <a:r>
              <a:rPr lang="en-US" dirty="0"/>
              <a:t>Parameter 0&lt;=</a:t>
            </a:r>
            <a:r>
              <a:rPr lang="en-US" b="1" dirty="0"/>
              <a:t>p</a:t>
            </a:r>
            <a:r>
              <a:rPr lang="en-US" dirty="0"/>
              <a:t>&lt;=1 encodes user </a:t>
            </a:r>
            <a:r>
              <a:rPr lang="en-US" b="1" dirty="0"/>
              <a:t>persistence</a:t>
            </a:r>
            <a:r>
              <a:rPr lang="en-US" dirty="0"/>
              <a:t> or patience: the probability of continuing to the next rank</a:t>
            </a:r>
          </a:p>
          <a:p>
            <a:r>
              <a:rPr lang="en-US" dirty="0"/>
              <a:t>High p: persistent user; Low p: impatient user 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9490-3358-B843-B7F3-C361305A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94894"/>
            <a:ext cx="9626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The Cranfield Paradigm of Test Collections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8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557B-6ECF-0C4C-8257-4756067A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Framework for evaluation: Cranfield/TREC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E760-18B1-D047-99A2-30CB8E160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35" y="1245138"/>
            <a:ext cx="11323529" cy="51574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practice, how do we go about using these measures?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Cranfield/TREC experiments:</a:t>
            </a:r>
          </a:p>
          <a:p>
            <a:r>
              <a:rPr lang="en-US" dirty="0" err="1"/>
              <a:t>Formalises</a:t>
            </a:r>
            <a:r>
              <a:rPr lang="en-US" dirty="0"/>
              <a:t> </a:t>
            </a:r>
            <a:r>
              <a:rPr lang="en-US" b="1" dirty="0"/>
              <a:t>a way to experimentally evaluate IR systems</a:t>
            </a:r>
          </a:p>
          <a:p>
            <a:r>
              <a:rPr lang="en-US" dirty="0"/>
              <a:t>Predicates the development of </a:t>
            </a:r>
            <a:r>
              <a:rPr lang="en-US" b="1" dirty="0"/>
              <a:t>test collections </a:t>
            </a:r>
            <a:r>
              <a:rPr lang="en-US" dirty="0"/>
              <a:t>to measure IR effectiveness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queries</a:t>
            </a:r>
            <a:r>
              <a:rPr lang="en-US" dirty="0"/>
              <a:t>: sufficiently large &amp; representative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documents</a:t>
            </a:r>
            <a:r>
              <a:rPr lang="en-US" dirty="0"/>
              <a:t>: large &amp; representative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relevance assessments </a:t>
            </a:r>
            <a:r>
              <a:rPr lang="en-US" dirty="0"/>
              <a:t>for query-doc pairs </a:t>
            </a:r>
          </a:p>
          <a:p>
            <a:pPr lvl="2"/>
            <a:r>
              <a:rPr lang="en-US" dirty="0"/>
              <a:t>Need for completeness/exhaustivity?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99809-032C-E749-B025-00338806B8C0}"/>
              </a:ext>
            </a:extLst>
          </p:cNvPr>
          <p:cNvSpPr txBox="1"/>
          <p:nvPr/>
        </p:nvSpPr>
        <p:spPr>
          <a:xfrm>
            <a:off x="7428324" y="6488668"/>
            <a:ext cx="476367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More on the Cranfield Paradigm in Online Video</a:t>
            </a:r>
          </a:p>
        </p:txBody>
      </p:sp>
    </p:spTree>
    <p:extLst>
      <p:ext uri="{BB962C8B-B14F-4D97-AF65-F5344CB8AC3E}">
        <p14:creationId xmlns:p14="http://schemas.microsoft.com/office/powerpoint/2010/main" val="1717532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41D2-2865-A642-ACBF-3C847209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TREC (and its sisters)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EBBA-AF49-DB4B-AABF-26273A1B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TREC (</a:t>
            </a:r>
            <a:r>
              <a:rPr lang="en-US" dirty="0" err="1"/>
              <a:t>TExt</a:t>
            </a:r>
            <a:r>
              <a:rPr lang="en-US" dirty="0"/>
              <a:t> Retrieval Conference - http://</a:t>
            </a:r>
            <a:r>
              <a:rPr lang="en-US" dirty="0" err="1"/>
              <a:t>trec.nist.gov</a:t>
            </a:r>
            <a:r>
              <a:rPr lang="en-US" dirty="0"/>
              <a:t>/) is an initiative from NIST (US gov agency) for the evaluation of IR systems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initiatives exist:</a:t>
            </a:r>
          </a:p>
          <a:p>
            <a:pPr lvl="1"/>
            <a:r>
              <a:rPr lang="en-US" dirty="0"/>
              <a:t>CLEF: based in Europe, initial focus on cross-lingual IR</a:t>
            </a:r>
          </a:p>
          <a:p>
            <a:pPr lvl="1"/>
            <a:r>
              <a:rPr lang="en-US" dirty="0"/>
              <a:t>NTCIR: based in Japan, focus on Asian languages</a:t>
            </a:r>
          </a:p>
          <a:p>
            <a:pPr lvl="1"/>
            <a:r>
              <a:rPr lang="en-US" dirty="0"/>
              <a:t>FIRE: based in India, focus on Indian languages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TREC is probability the most thorough and reliable: sizeable budgets for assessments; attract many participants; diversity in participants submissions and efforts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41888-D046-3844-9280-16B60C56C383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80498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A6AE-1E5C-DD4C-817B-780B3A7E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TREC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70D1-FBE8-7249-9685-0BA6AF42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850481"/>
            <a:ext cx="8229600" cy="227568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Update to modern ones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4408A1-9BD7-354F-A802-A40FB61E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30953"/>
              </p:ext>
            </p:extLst>
          </p:nvPr>
        </p:nvGraphicFramePr>
        <p:xfrm>
          <a:off x="1250730" y="1524159"/>
          <a:ext cx="9963808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952">
                  <a:extLst>
                    <a:ext uri="{9D8B030D-6E8A-4147-A177-3AD203B41FA5}">
                      <a16:colId xmlns:a16="http://schemas.microsoft.com/office/drawing/2014/main" val="2994523946"/>
                    </a:ext>
                  </a:extLst>
                </a:gridCol>
                <a:gridCol w="2490952">
                  <a:extLst>
                    <a:ext uri="{9D8B030D-6E8A-4147-A177-3AD203B41FA5}">
                      <a16:colId xmlns:a16="http://schemas.microsoft.com/office/drawing/2014/main" val="1777774120"/>
                    </a:ext>
                  </a:extLst>
                </a:gridCol>
                <a:gridCol w="1639614">
                  <a:extLst>
                    <a:ext uri="{9D8B030D-6E8A-4147-A177-3AD203B41FA5}">
                      <a16:colId xmlns:a16="http://schemas.microsoft.com/office/drawing/2014/main" val="840659895"/>
                    </a:ext>
                  </a:extLst>
                </a:gridCol>
                <a:gridCol w="3342290">
                  <a:extLst>
                    <a:ext uri="{9D8B030D-6E8A-4147-A177-3AD203B41FA5}">
                      <a16:colId xmlns:a16="http://schemas.microsoft.com/office/drawing/2014/main" val="786232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Clueweb09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Web09-12: 200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Clueweb12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TREC Web Search, CLEF eHealth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~870M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Web13-14: 100, CLEF2016: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3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 Annotated 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Common Core’17,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Core’17: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7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 Corpus (WAPO)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TREC Common Core’18, TREC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671,947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Common Core’18: 50</a:t>
                      </a:r>
                      <a:br>
                        <a:rPr lang="en-US" dirty="0"/>
                      </a:br>
                      <a:r>
                        <a:rPr lang="en-US" dirty="0"/>
                        <a:t>News: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 MARCO Passage 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MARCO, TREC Deep Learning,</a:t>
                      </a:r>
                    </a:p>
                    <a:p>
                      <a:r>
                        <a:rPr lang="en-US" dirty="0"/>
                        <a:t>TREC 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MARCO: ~59K/6.9K dev in </a:t>
                      </a:r>
                      <a:r>
                        <a:rPr lang="en-US" dirty="0" err="1"/>
                        <a:t>qrels</a:t>
                      </a:r>
                      <a:r>
                        <a:rPr lang="en-US" dirty="0"/>
                        <a:t>, ~6.8K test in </a:t>
                      </a:r>
                      <a:r>
                        <a:rPr lang="en-US" dirty="0" err="1"/>
                        <a:t>qrrels</a:t>
                      </a:r>
                      <a:endParaRPr lang="en-US" dirty="0"/>
                    </a:p>
                    <a:p>
                      <a:r>
                        <a:rPr lang="en-US" dirty="0"/>
                        <a:t>DL: 97</a:t>
                      </a:r>
                    </a:p>
                    <a:p>
                      <a:r>
                        <a:rPr lang="en-US" dirty="0"/>
                        <a:t>CAST: 50+25 topics (multiple sequential queries)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414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FB546-05BB-FF49-AFBB-D65FEACBA937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280386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B00B-8DC6-C747-822B-4190EACC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TREC Topic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3018-C3F2-5E49-97EE-DEC12BC2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0" y="1335322"/>
            <a:ext cx="6022181" cy="418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80517-EECE-ED45-9DA6-6E6B3EE8B34E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2452396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87A4-E00B-4945-97C7-56DF3706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Relevance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4D1-85CC-3041-A706-A9194FAE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Obtaining relevance assessments is an expensive, time-consuming process</a:t>
            </a:r>
          </a:p>
          <a:p>
            <a:pPr lvl="1"/>
            <a:r>
              <a:rPr lang="en-US" dirty="0"/>
              <a:t>who does it?</a:t>
            </a:r>
          </a:p>
          <a:p>
            <a:pPr lvl="1"/>
            <a:r>
              <a:rPr lang="en-US" dirty="0"/>
              <a:t>what are the instructions?</a:t>
            </a:r>
          </a:p>
          <a:p>
            <a:pPr lvl="1"/>
            <a:r>
              <a:rPr lang="en-US" dirty="0"/>
              <a:t>what is the level of agreement?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TREC judgments</a:t>
            </a:r>
          </a:p>
          <a:p>
            <a:pPr lvl="1"/>
            <a:r>
              <a:rPr lang="en-US" dirty="0"/>
              <a:t>depend on task being evaluated (e.g., NIST assessors, medical experts, crowd)</a:t>
            </a:r>
          </a:p>
          <a:p>
            <a:pPr lvl="1"/>
            <a:r>
              <a:rPr lang="en-US" dirty="0"/>
              <a:t>Early collections had binary assessments; recent ones are graded</a:t>
            </a:r>
          </a:p>
          <a:p>
            <a:pPr lvl="1"/>
            <a:r>
              <a:rPr lang="en-US" dirty="0"/>
              <a:t>agreement good because of “narrative”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BEC62-BA85-FE4B-ADF1-14C1590F48C8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792289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7508-E0D7-7E4E-9A5E-A55721BB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qrel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7698-0908-CC4D-9753-90615CC5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dirty="0"/>
              <a:t>101 0 AP880212-0047 1</a:t>
            </a:r>
          </a:p>
          <a:p>
            <a:pPr marL="0" indent="0" algn="ctr">
              <a:buNone/>
            </a:pPr>
            <a:r>
              <a:rPr lang="en-US" dirty="0"/>
              <a:t>101 0 AP880219-0139 0</a:t>
            </a:r>
          </a:p>
          <a:p>
            <a:pPr marL="0" indent="0" algn="ctr">
              <a:buNone/>
            </a:pPr>
            <a:r>
              <a:rPr lang="en-US" dirty="0"/>
              <a:t>101 0 AP880219-0166 0</a:t>
            </a:r>
          </a:p>
          <a:p>
            <a:pPr marL="0" indent="0" algn="ctr">
              <a:buNone/>
            </a:pPr>
            <a:r>
              <a:rPr lang="en-US" dirty="0"/>
              <a:t>101 0 AP880222-0172 0</a:t>
            </a:r>
          </a:p>
          <a:p>
            <a:pPr marL="0" indent="0" algn="ctr">
              <a:buNone/>
            </a:pPr>
            <a:r>
              <a:rPr lang="en-US" dirty="0"/>
              <a:t>101 0 AP880223-0104 0</a:t>
            </a:r>
          </a:p>
          <a:p>
            <a:pPr marL="0" indent="0" algn="ctr">
              <a:buNone/>
            </a:pPr>
            <a:r>
              <a:rPr lang="en-US" dirty="0"/>
              <a:t>101 0 AP880229-0146 0</a:t>
            </a:r>
          </a:p>
          <a:p>
            <a:pPr marL="0" indent="0" algn="ctr">
              <a:buNone/>
            </a:pPr>
            <a:r>
              <a:rPr lang="en-US" dirty="0"/>
              <a:t>101 0 AP880314-0113 0</a:t>
            </a:r>
          </a:p>
          <a:p>
            <a:pPr marL="0" indent="0" algn="ctr">
              <a:buNone/>
            </a:pPr>
            <a:r>
              <a:rPr lang="en-US" dirty="0"/>
              <a:t>101 0 AP880314-0121 0</a:t>
            </a:r>
          </a:p>
          <a:p>
            <a:pPr marL="0" indent="0" algn="ctr">
              <a:buNone/>
            </a:pPr>
            <a:r>
              <a:rPr lang="en-US" dirty="0"/>
              <a:t>101 0 AP880314-0145 0</a:t>
            </a:r>
          </a:p>
          <a:p>
            <a:pPr marL="0" indent="0" algn="ctr">
              <a:buNone/>
            </a:pPr>
            <a:r>
              <a:rPr lang="en-US" dirty="0"/>
              <a:t>101 0 AP880320-0041 0</a:t>
            </a:r>
          </a:p>
          <a:p>
            <a:pPr marL="0" indent="0" algn="ctr">
              <a:buNone/>
            </a:pPr>
            <a:r>
              <a:rPr lang="en-US" dirty="0"/>
              <a:t>101 0 AP880321-0117 0</a:t>
            </a:r>
          </a:p>
          <a:p>
            <a:pPr marL="0" indent="0" algn="ctr">
              <a:buNone/>
            </a:pPr>
            <a:r>
              <a:rPr lang="en-US" dirty="0"/>
              <a:t>101 0 AP880323-0210 0</a:t>
            </a:r>
          </a:p>
          <a:p>
            <a:pPr marL="0" indent="0" algn="ctr">
              <a:buNone/>
            </a:pPr>
            <a:r>
              <a:rPr lang="en-US" dirty="0"/>
              <a:t>101 0 AP880323-0211 0</a:t>
            </a:r>
          </a:p>
          <a:p>
            <a:pPr marL="0" indent="0" algn="ctr">
              <a:buNone/>
            </a:pPr>
            <a:r>
              <a:rPr lang="en-US" dirty="0"/>
              <a:t>101 0 AP880324-0256 0</a:t>
            </a:r>
          </a:p>
          <a:p>
            <a:pPr marL="0" indent="0" algn="ctr">
              <a:buNone/>
            </a:pPr>
            <a:r>
              <a:rPr lang="en-US" dirty="0"/>
              <a:t>101 0 AP880326-0149 0</a:t>
            </a:r>
          </a:p>
          <a:p>
            <a:pPr marL="0" indent="0" algn="ctr">
              <a:buNone/>
            </a:pPr>
            <a:r>
              <a:rPr lang="en-US" dirty="0"/>
              <a:t>101 0 AP880329-0195 0</a:t>
            </a:r>
          </a:p>
          <a:p>
            <a:pPr marL="0" indent="0" algn="ctr">
              <a:buNone/>
            </a:pPr>
            <a:r>
              <a:rPr lang="en-US" dirty="0"/>
              <a:t>101 0 AP880329-0201 0</a:t>
            </a:r>
          </a:p>
          <a:p>
            <a:pPr marL="0" indent="0" algn="ctr">
              <a:buNone/>
            </a:pPr>
            <a:r>
              <a:rPr lang="en-US" dirty="0"/>
              <a:t>101 0 AP880330-0014 1</a:t>
            </a:r>
          </a:p>
          <a:p>
            <a:pPr marL="0" indent="0" algn="ctr">
              <a:buNone/>
            </a:pPr>
            <a:r>
              <a:rPr lang="en-US" dirty="0"/>
              <a:t>101 0 AP880330-0182 0</a:t>
            </a:r>
          </a:p>
          <a:p>
            <a:pPr marL="0" indent="0" algn="ctr">
              <a:buNone/>
            </a:pPr>
            <a:r>
              <a:rPr lang="en-US" dirty="0"/>
              <a:t>101 0 AP880404-0207 0</a:t>
            </a:r>
          </a:p>
          <a:p>
            <a:pPr marL="0" indent="0" algn="ctr">
              <a:buNone/>
            </a:pPr>
            <a:r>
              <a:rPr lang="en-US" dirty="0"/>
              <a:t>101 0 AP880414-0171 0</a:t>
            </a:r>
          </a:p>
          <a:p>
            <a:pPr marL="0" indent="0" algn="ctr">
              <a:buNone/>
            </a:pPr>
            <a:r>
              <a:rPr lang="en-US" dirty="0"/>
              <a:t>…………………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128E5-2E74-1349-97D1-05BB3C9FC990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2133680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D6D-387C-1940-90AF-BB500EF9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assessment 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0D6F6-4AA7-A44B-AFF3-AC10E026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780" y="933908"/>
            <a:ext cx="8671035" cy="1257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Relevation</a:t>
            </a:r>
            <a:r>
              <a:rPr lang="en-US" dirty="0"/>
              <a:t>! for CLEF 2017 eHealth: http://clef2017relevation.ielab.webfactional.com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4119D-B661-554A-8B93-ADF8C2D9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17" y="2418516"/>
            <a:ext cx="7788166" cy="4439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6C84A-0661-DB41-A4B0-6330A32C3EDF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305117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AD3F-C401-4647-B13A-C6813141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TREC Result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B822D-60D8-3145-B6B6-46EEEA00B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101  Q0  WSJ870226-0091   	1 	0.7194    Brkly3</a:t>
            </a:r>
          </a:p>
          <a:p>
            <a:pPr marL="0" indent="0">
              <a:buNone/>
            </a:pPr>
            <a:r>
              <a:rPr lang="en-US" dirty="0"/>
              <a:t>101  Q0  WSJ861216-0134   	2 	0.7078    Brkly3</a:t>
            </a:r>
          </a:p>
          <a:p>
            <a:pPr marL="0" indent="0">
              <a:buNone/>
            </a:pPr>
            <a:r>
              <a:rPr lang="en-US" dirty="0"/>
              <a:t>101  Q0  AP890130-0077   	3 	0.7005    Brkly3</a:t>
            </a:r>
          </a:p>
          <a:p>
            <a:pPr marL="0" indent="0">
              <a:buNone/>
            </a:pPr>
            <a:r>
              <a:rPr lang="en-US" dirty="0"/>
              <a:t>101  Q0  WSJ880523-0063   	4 	0.6999    Brkly3</a:t>
            </a:r>
          </a:p>
          <a:p>
            <a:pPr marL="0" indent="0">
              <a:buNone/>
            </a:pPr>
            <a:r>
              <a:rPr lang="en-US" dirty="0"/>
              <a:t>101  Q0  WSJ881007-0136   	5 	0.6932    Brkly3</a:t>
            </a:r>
          </a:p>
          <a:p>
            <a:pPr marL="0" indent="0">
              <a:buNone/>
            </a:pPr>
            <a:r>
              <a:rPr lang="en-US" dirty="0"/>
              <a:t>101  Q0  AP881030-0049   	6 	0.6912    Brkly3</a:t>
            </a:r>
          </a:p>
          <a:p>
            <a:pPr marL="0" indent="0">
              <a:buNone/>
            </a:pPr>
            <a:r>
              <a:rPr lang="en-US" dirty="0"/>
              <a:t>101  Q0  AP880714-0012   	7 	0.6844    Brkly3</a:t>
            </a:r>
          </a:p>
          <a:p>
            <a:pPr marL="0" indent="0">
              <a:buNone/>
            </a:pPr>
            <a:r>
              <a:rPr lang="en-US" dirty="0"/>
              <a:t>101  Q0  AP890426-0036   	8 	0.6844    Brkly3</a:t>
            </a:r>
          </a:p>
          <a:p>
            <a:pPr marL="0" indent="0">
              <a:buNone/>
            </a:pPr>
            <a:r>
              <a:rPr lang="en-US" dirty="0"/>
              <a:t>101  Q0  AP881024-0011   	9 	0.6800    Brkly3</a:t>
            </a:r>
          </a:p>
          <a:p>
            <a:pPr marL="0" indent="0">
              <a:buNone/>
            </a:pPr>
            <a:r>
              <a:rPr lang="en-US" dirty="0"/>
              <a:t>101  Q0  AP880608-0123   	10 	0.6766    Brkly3</a:t>
            </a:r>
          </a:p>
          <a:p>
            <a:pPr marL="0" indent="0">
              <a:buNone/>
            </a:pPr>
            <a:r>
              <a:rPr lang="en-US" dirty="0"/>
              <a:t>101  Q0  WSJ870408-0045   	11 	0.6745    Brkly3</a:t>
            </a:r>
          </a:p>
          <a:p>
            <a:pPr marL="0" indent="0">
              <a:buNone/>
            </a:pPr>
            <a:r>
              <a:rPr lang="en-US" dirty="0"/>
              <a:t>101  Q0  AP880314-0145   	12 	0.6743    Brkly3</a:t>
            </a:r>
          </a:p>
          <a:p>
            <a:pPr marL="0" indent="0">
              <a:buNone/>
            </a:pPr>
            <a:r>
              <a:rPr lang="en-US" dirty="0"/>
              <a:t>101  Q0  AP890717-0130   	13 	0.6683    Brkly3</a:t>
            </a:r>
          </a:p>
          <a:p>
            <a:pPr marL="0" indent="0">
              <a:buNone/>
            </a:pPr>
            <a:r>
              <a:rPr lang="en-US" dirty="0"/>
              <a:t>101  Q0  WSJ870715-0122   	14 	0.6663    Brkly3</a:t>
            </a:r>
          </a:p>
          <a:p>
            <a:pPr marL="0" indent="0">
              <a:buNone/>
            </a:pPr>
            <a:r>
              <a:rPr lang="en-US" dirty="0"/>
              <a:t>101  Q0  AP891215-0115   	15 	0.6651    Brkly3</a:t>
            </a:r>
          </a:p>
          <a:p>
            <a:pPr marL="0" indent="0">
              <a:buNone/>
            </a:pPr>
            <a:r>
              <a:rPr lang="en-US" dirty="0"/>
              <a:t>101  Q0  WSJ880712-0128   	16 	0.6614    Brkly3</a:t>
            </a:r>
          </a:p>
          <a:p>
            <a:pPr marL="0" indent="0">
              <a:buNone/>
            </a:pPr>
            <a:r>
              <a:rPr lang="en-US" dirty="0"/>
              <a:t>101  Q0  AP890718-0020   	17 	0.6609    Brkly3</a:t>
            </a:r>
          </a:p>
          <a:p>
            <a:pPr marL="0" indent="0">
              <a:buNone/>
            </a:pPr>
            <a:r>
              <a:rPr lang="en-US" dirty="0"/>
              <a:t>101  Q0  AP880611-0055   	18 	0.6601    Brkly3</a:t>
            </a:r>
          </a:p>
          <a:p>
            <a:pPr marL="0" indent="0">
              <a:buNone/>
            </a:pPr>
            <a:r>
              <a:rPr lang="en-US" dirty="0"/>
              <a:t>101  Q0  DOE1-76-0712   	19 	0.6598    Brkly3</a:t>
            </a:r>
          </a:p>
          <a:p>
            <a:pPr marL="0" indent="0">
              <a:buNone/>
            </a:pPr>
            <a:r>
              <a:rPr lang="en-US" dirty="0"/>
              <a:t>101  Q0  AP880610-0262   	20 	0.6585    Brkly3</a:t>
            </a:r>
          </a:p>
          <a:p>
            <a:pPr marL="0" indent="0">
              <a:buNone/>
            </a:pPr>
            <a:r>
              <a:rPr lang="en-US" dirty="0"/>
              <a:t>…………………………..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B38F3-5B3C-D94E-AC66-A09A6AF39373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57213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to Evaluate?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08" y="1257664"/>
            <a:ext cx="11298476" cy="5235211"/>
          </a:xfrm>
        </p:spPr>
        <p:txBody>
          <a:bodyPr>
            <a:normAutofit/>
          </a:bodyPr>
          <a:lstStyle/>
          <a:p>
            <a:r>
              <a:rPr lang="en-AU" dirty="0"/>
              <a:t>Say whether the system is any </a:t>
            </a:r>
            <a:r>
              <a:rPr lang="en-AU" b="1" dirty="0"/>
              <a:t>good</a:t>
            </a:r>
          </a:p>
          <a:p>
            <a:r>
              <a:rPr lang="en-AU" b="1" dirty="0">
                <a:effectLst/>
              </a:rPr>
              <a:t>Compare</a:t>
            </a:r>
            <a:r>
              <a:rPr lang="en-AU" dirty="0">
                <a:effectLst/>
              </a:rPr>
              <a:t> two systems, so as to choose the “best” (or best fit)</a:t>
            </a:r>
          </a:p>
          <a:p>
            <a:r>
              <a:rPr lang="en-AU" dirty="0"/>
              <a:t>Understand where the system </a:t>
            </a:r>
            <a:r>
              <a:rPr lang="en-AU" b="1" dirty="0"/>
              <a:t>succeeds</a:t>
            </a:r>
            <a:r>
              <a:rPr lang="en-AU" dirty="0"/>
              <a:t> and where it </a:t>
            </a:r>
            <a:r>
              <a:rPr lang="en-AU" b="1" dirty="0"/>
              <a:t>fails</a:t>
            </a:r>
            <a:r>
              <a:rPr lang="en-AU" dirty="0"/>
              <a:t> (diagnostic)</a:t>
            </a:r>
            <a:br>
              <a:rPr lang="en-AU" dirty="0"/>
            </a:br>
            <a:endParaRPr lang="en-AU" dirty="0">
              <a:effectLst/>
            </a:endParaRPr>
          </a:p>
          <a:p>
            <a:r>
              <a:rPr lang="en-AU" dirty="0"/>
              <a:t>(What about evaluating users?)</a:t>
            </a:r>
            <a:endParaRPr lang="en-A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9794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393B-1B66-2F4F-A85B-345A2199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trec_eval</a:t>
            </a:r>
            <a:r>
              <a:rPr lang="en-US" dirty="0"/>
              <a:t>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AE19-D184-E349-98E2-995ADDE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71" y="1257664"/>
            <a:ext cx="11123113" cy="2983260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IR has a large number of evaluation measures: different measures for different domains, tasks, user models</a:t>
            </a:r>
          </a:p>
          <a:p>
            <a:r>
              <a:rPr lang="en-AU" dirty="0"/>
              <a:t>There are standard/reference implementations</a:t>
            </a:r>
          </a:p>
          <a:p>
            <a:r>
              <a:rPr lang="en-AU" b="1" dirty="0" err="1"/>
              <a:t>trec_eval</a:t>
            </a:r>
            <a:r>
              <a:rPr lang="en-AU" dirty="0"/>
              <a:t> is one such implementation of a number of IR measures: </a:t>
            </a:r>
            <a:r>
              <a:rPr lang="en-AU" u="sng" dirty="0">
                <a:hlinkClick r:id="rId2"/>
              </a:rPr>
              <a:t>http://trec.nist.gov/trec_eval/</a:t>
            </a:r>
            <a:endParaRPr lang="en-AU" dirty="0"/>
          </a:p>
          <a:p>
            <a:r>
              <a:rPr lang="en-AU" dirty="0"/>
              <a:t>Usage: 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9BAB1A-720C-094F-89D7-B0ADFAF38FA7}"/>
              </a:ext>
            </a:extLst>
          </p:cNvPr>
          <p:cNvSpPr/>
          <p:nvPr/>
        </p:nvSpPr>
        <p:spPr>
          <a:xfrm>
            <a:off x="4268576" y="3656150"/>
            <a:ext cx="3288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trec_eval</a:t>
            </a:r>
            <a:r>
              <a:rPr lang="en-US" sz="3200" dirty="0"/>
              <a:t> </a:t>
            </a:r>
            <a:r>
              <a:rPr lang="en-US" sz="3200" dirty="0" err="1"/>
              <a:t>qrels</a:t>
            </a:r>
            <a:r>
              <a:rPr lang="en-US" sz="3200" dirty="0"/>
              <a:t>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7DD5A-2BA6-384D-AC98-F02B060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25" y="4228692"/>
            <a:ext cx="8622151" cy="262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64ACE-BC36-3548-A9D0-567CEEFED704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4254474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6503-162D-1443-938B-96E964ED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-q</a:t>
            </a:r>
            <a:r>
              <a:rPr lang="en-US" dirty="0"/>
              <a:t>: give evaluation for each query/topic</a:t>
            </a:r>
          </a:p>
          <a:p>
            <a:r>
              <a:rPr lang="en-US" b="1" dirty="0"/>
              <a:t>-J</a:t>
            </a:r>
            <a:r>
              <a:rPr lang="en-US" dirty="0"/>
              <a:t>: Calculate all values only over the judged (either relevant or nonrelevant) documents</a:t>
            </a:r>
          </a:p>
          <a:p>
            <a:r>
              <a:rPr lang="en-US" b="1" dirty="0"/>
              <a:t>-l </a:t>
            </a:r>
            <a:r>
              <a:rPr lang="en-US" dirty="0"/>
              <a:t>(labels): </a:t>
            </a:r>
            <a:r>
              <a:rPr lang="en-AU" dirty="0"/>
              <a:t> minimum relevance judgement value needed for a document to be relevant. Default is 1; larger values would make the measure more restrictive (e.g. 3 for only highly relevant)</a:t>
            </a:r>
          </a:p>
          <a:p>
            <a:r>
              <a:rPr lang="en-US" b="1" dirty="0"/>
              <a:t>-m</a:t>
            </a:r>
            <a:r>
              <a:rPr lang="en-US" dirty="0"/>
              <a:t>: allows to select a measure, or a subset of measures</a:t>
            </a:r>
          </a:p>
          <a:p>
            <a:r>
              <a:rPr lang="en-US" b="1" dirty="0"/>
              <a:t>-m </a:t>
            </a:r>
            <a:r>
              <a:rPr lang="en-AU" b="1" dirty="0" err="1"/>
              <a:t>relstring</a:t>
            </a:r>
            <a:r>
              <a:rPr lang="en-AU" dirty="0"/>
              <a:t>: relevance values for first N (default 10, otherwise </a:t>
            </a:r>
            <a:r>
              <a:rPr lang="en-AU" dirty="0" err="1"/>
              <a:t>relstring.k</a:t>
            </a:r>
            <a:r>
              <a:rPr lang="en-AU" dirty="0"/>
              <a:t>) retrieved docs printed as string, e.g. 01010-11-0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CC622-126D-504C-AE66-8F55BA51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trec_eval</a:t>
            </a:r>
            <a:r>
              <a:rPr lang="en-US" dirty="0"/>
              <a:t> Tips &amp; Tricks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723A0-990A-7241-8DE9-22E4584B7835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1986118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FF7-2E7A-5C4E-8343-1880F6CA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trec</a:t>
            </a:r>
            <a:r>
              <a:rPr lang="en-US" dirty="0"/>
              <a:t>-tools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943F-AAA3-D141-BF6D-490731B84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65" y="933908"/>
            <a:ext cx="11855669" cy="486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/>
              <a:t>open-source Python library for TREC-like campaigns; implements common activities:</a:t>
            </a:r>
          </a:p>
          <a:p>
            <a:pPr lvl="1"/>
            <a:r>
              <a:rPr lang="en-AU" sz="2400" b="1" dirty="0"/>
              <a:t>Querying IR Systems:</a:t>
            </a:r>
            <a:r>
              <a:rPr lang="en-AU" sz="2400" dirty="0"/>
              <a:t> Benchmark runs from Indri, Terrier, PISA </a:t>
            </a:r>
          </a:p>
          <a:p>
            <a:pPr lvl="1"/>
            <a:r>
              <a:rPr lang="en-AU" sz="2400" b="1" dirty="0"/>
              <a:t>Pooling Techniques:</a:t>
            </a:r>
            <a:r>
              <a:rPr lang="en-AU" sz="2400" dirty="0"/>
              <a:t> create pools using </a:t>
            </a:r>
            <a:r>
              <a:rPr lang="en-AU" sz="2400" dirty="0" err="1"/>
              <a:t>Depth@K</a:t>
            </a:r>
            <a:r>
              <a:rPr lang="en-AU" sz="2400" dirty="0"/>
              <a:t>, Comb[Min/Max/Med/Sum/ANZ/MNZ], </a:t>
            </a:r>
            <a:r>
              <a:rPr lang="en-AU" sz="2400" dirty="0" err="1"/>
              <a:t>Take@N</a:t>
            </a:r>
            <a:r>
              <a:rPr lang="en-AU" sz="2400" dirty="0"/>
              <a:t>, </a:t>
            </a:r>
            <a:r>
              <a:rPr lang="en-AU" sz="2400" dirty="0" err="1"/>
              <a:t>RRFTake@N</a:t>
            </a:r>
            <a:r>
              <a:rPr lang="en-AU" sz="2400" dirty="0"/>
              <a:t>, </a:t>
            </a:r>
            <a:r>
              <a:rPr lang="en-AU" sz="2400" dirty="0" err="1"/>
              <a:t>RBPTake@N</a:t>
            </a:r>
            <a:endParaRPr lang="en-AU" sz="2400" dirty="0"/>
          </a:p>
          <a:p>
            <a:pPr lvl="1"/>
            <a:r>
              <a:rPr lang="en-AU" sz="2400" b="1" dirty="0"/>
              <a:t>Evaluation Measures:</a:t>
            </a:r>
            <a:r>
              <a:rPr lang="en-AU" sz="2400" dirty="0"/>
              <a:t> </a:t>
            </a:r>
            <a:r>
              <a:rPr lang="en-AU" sz="2400" dirty="0" err="1"/>
              <a:t>P@k</a:t>
            </a:r>
            <a:r>
              <a:rPr lang="en-AU" sz="2400" dirty="0"/>
              <a:t>, </a:t>
            </a:r>
            <a:r>
              <a:rPr lang="en-AU" sz="2400" dirty="0" err="1"/>
              <a:t>R@k</a:t>
            </a:r>
            <a:r>
              <a:rPr lang="en-AU" sz="2400" dirty="0"/>
              <a:t>, AP, </a:t>
            </a:r>
            <a:r>
              <a:rPr lang="en-AU" sz="2400" dirty="0" err="1"/>
              <a:t>nDCG</a:t>
            </a:r>
            <a:r>
              <a:rPr lang="en-AU" sz="2400" dirty="0"/>
              <a:t>, </a:t>
            </a:r>
            <a:r>
              <a:rPr lang="en-AU" sz="2400" dirty="0" err="1"/>
              <a:t>Bpref</a:t>
            </a:r>
            <a:r>
              <a:rPr lang="en-AU" sz="2400" dirty="0"/>
              <a:t>, </a:t>
            </a:r>
            <a:r>
              <a:rPr lang="en-AU" sz="2400" dirty="0" err="1"/>
              <a:t>uBpref</a:t>
            </a:r>
            <a:r>
              <a:rPr lang="en-AU" sz="2400" dirty="0"/>
              <a:t>, RBP, </a:t>
            </a:r>
            <a:r>
              <a:rPr lang="en-AU" sz="2400" dirty="0" err="1"/>
              <a:t>uRBP</a:t>
            </a:r>
            <a:r>
              <a:rPr lang="en-AU" sz="2400" dirty="0"/>
              <a:t>. Break ties </a:t>
            </a:r>
            <a:r>
              <a:rPr lang="en-AU" sz="2400" dirty="0" err="1"/>
              <a:t>optios</a:t>
            </a:r>
            <a:r>
              <a:rPr lang="en-AU" sz="2400" dirty="0"/>
              <a:t>: doc score, doc ranking. Allows computation of residuals &amp; unassessed documents, and standard evaluation plots for analysis</a:t>
            </a:r>
          </a:p>
          <a:p>
            <a:pPr lvl="1"/>
            <a:r>
              <a:rPr lang="en-AU" sz="2400" b="1" dirty="0"/>
              <a:t>Correlation and Agreement Analysis:</a:t>
            </a:r>
            <a:r>
              <a:rPr lang="en-AU" sz="2400" dirty="0"/>
              <a:t> Pearson, Spearman, Kendall and </a:t>
            </a:r>
            <a:r>
              <a:rPr lang="el-GR" sz="2400" dirty="0"/>
              <a:t>τ-</a:t>
            </a:r>
            <a:r>
              <a:rPr lang="en-AU" sz="2400" dirty="0"/>
              <a:t>ap correlation between system rankings; Agreement between relevance assessment sets: Kappa or Jaccard </a:t>
            </a:r>
          </a:p>
          <a:p>
            <a:pPr lvl="1"/>
            <a:r>
              <a:rPr lang="en-AU" sz="2400" b="1" dirty="0"/>
              <a:t>Fusion Techniques.</a:t>
            </a:r>
            <a:r>
              <a:rPr lang="en-AU" sz="2400" dirty="0"/>
              <a:t> For run fusion: Comb[Max/Min/Sum/</a:t>
            </a:r>
            <a:r>
              <a:rPr lang="en-AU" sz="2400" dirty="0" err="1"/>
              <a:t>Mnz</a:t>
            </a:r>
            <a:r>
              <a:rPr lang="en-AU" sz="2400" dirty="0"/>
              <a:t>/</a:t>
            </a:r>
            <a:r>
              <a:rPr lang="en-AU" sz="2400" dirty="0" err="1"/>
              <a:t>Anz</a:t>
            </a:r>
            <a:r>
              <a:rPr lang="en-AU" sz="2400" dirty="0"/>
              <a:t>/Med], </a:t>
            </a:r>
            <a:r>
              <a:rPr lang="en-AU" sz="2400" dirty="0" err="1"/>
              <a:t>RBPFusion</a:t>
            </a:r>
            <a:r>
              <a:rPr lang="en-AU" sz="2400" dirty="0"/>
              <a:t>, </a:t>
            </a:r>
            <a:r>
              <a:rPr lang="en-AU" sz="2400" dirty="0" err="1"/>
              <a:t>RRFFusion</a:t>
            </a:r>
            <a:r>
              <a:rPr lang="en-AU" sz="2400" dirty="0"/>
              <a:t>, </a:t>
            </a:r>
            <a:r>
              <a:rPr lang="en-AU" sz="2400" dirty="0" err="1"/>
              <a:t>BordaCountFusion</a:t>
            </a:r>
            <a:r>
              <a:rPr lang="en-AU" sz="2400" dirty="0"/>
              <a:t>. 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https://github.com/joaopalotti/trectools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CB0D8-0D68-3A4A-97E6-E297BA3C2A84}"/>
              </a:ext>
            </a:extLst>
          </p:cNvPr>
          <p:cNvSpPr txBox="1"/>
          <p:nvPr/>
        </p:nvSpPr>
        <p:spPr>
          <a:xfrm>
            <a:off x="10718908" y="282288"/>
            <a:ext cx="142218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Online Video</a:t>
            </a:r>
          </a:p>
        </p:txBody>
      </p:sp>
    </p:spTree>
    <p:extLst>
      <p:ext uri="{BB962C8B-B14F-4D97-AF65-F5344CB8AC3E}">
        <p14:creationId xmlns:p14="http://schemas.microsoft.com/office/powerpoint/2010/main" val="4151079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B802-FAF8-7B4B-8119-93A50123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14C9F-9A0B-BA42-8B9C-67DAB201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1257664"/>
            <a:ext cx="11214538" cy="53638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Exhaustive assessments </a:t>
            </a:r>
            <a:r>
              <a:rPr lang="en-US" dirty="0"/>
              <a:t>for all documents in a collection is </a:t>
            </a:r>
            <a:r>
              <a:rPr lang="en-US" b="1" dirty="0"/>
              <a:t>not practical</a:t>
            </a:r>
          </a:p>
          <a:p>
            <a:r>
              <a:rPr lang="en-US" dirty="0"/>
              <a:t>A simple top-k pooling</a:t>
            </a:r>
          </a:p>
          <a:p>
            <a:pPr lvl="1"/>
            <a:r>
              <a:rPr lang="en-US" b="1" dirty="0"/>
              <a:t>top k results </a:t>
            </a:r>
            <a:r>
              <a:rPr lang="en-US" dirty="0"/>
              <a:t>(for past TRECs, k varied between 50 and 200) from the rankings obtained by different search engines (or retrieval algorithms) are </a:t>
            </a:r>
            <a:r>
              <a:rPr lang="en-US" b="1" dirty="0"/>
              <a:t>merged into a pool</a:t>
            </a:r>
          </a:p>
          <a:p>
            <a:pPr lvl="1"/>
            <a:r>
              <a:rPr lang="en-US" dirty="0"/>
              <a:t>duplicates are removed</a:t>
            </a:r>
          </a:p>
          <a:p>
            <a:pPr lvl="1"/>
            <a:r>
              <a:rPr lang="en-US" dirty="0"/>
              <a:t>documents are presented in some random order to the relevance judges</a:t>
            </a:r>
          </a:p>
          <a:p>
            <a:r>
              <a:rPr lang="en-US" dirty="0"/>
              <a:t>Produces </a:t>
            </a:r>
            <a:r>
              <a:rPr lang="en-US" b="1" dirty="0"/>
              <a:t>a large number of relevance judgments for each query</a:t>
            </a:r>
            <a:r>
              <a:rPr lang="en-US" dirty="0"/>
              <a:t>, although still </a:t>
            </a:r>
            <a:r>
              <a:rPr lang="en-US" b="1" dirty="0"/>
              <a:t>incomplete</a:t>
            </a:r>
          </a:p>
        </p:txBody>
      </p:sp>
    </p:spTree>
    <p:extLst>
      <p:ext uri="{BB962C8B-B14F-4D97-AF65-F5344CB8AC3E}">
        <p14:creationId xmlns:p14="http://schemas.microsoft.com/office/powerpoint/2010/main" val="3511821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4DDC-DF65-AE4C-B14F-64924744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Relevance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E1C4-C9C8-0E47-9942-E4C2D471E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664"/>
            <a:ext cx="11277600" cy="4868500"/>
          </a:xfrm>
        </p:spPr>
        <p:txBody>
          <a:bodyPr>
            <a:noAutofit/>
          </a:bodyPr>
          <a:lstStyle/>
          <a:p>
            <a:r>
              <a:rPr lang="en-US" sz="2800" dirty="0"/>
              <a:t>Modern test collections are formed by pooling a (hopefully) large &amp; diverse set of runs from different systems, and assessing the relevance of these documents</a:t>
            </a:r>
          </a:p>
          <a:p>
            <a:r>
              <a:rPr lang="en-US" sz="2800" dirty="0"/>
              <a:t>Relevance assessment are incomplete: not all documents in the collection are assessed for each and every query</a:t>
            </a:r>
          </a:p>
          <a:p>
            <a:r>
              <a:rPr lang="en-US" sz="2800" dirty="0"/>
              <a:t>Relevant documents may exist that none of the systems that participated in the pool managed to retrieve</a:t>
            </a:r>
          </a:p>
          <a:p>
            <a:r>
              <a:rPr lang="en-US" sz="2800" dirty="0"/>
              <a:t>Questions to consider:</a:t>
            </a:r>
          </a:p>
          <a:p>
            <a:pPr lvl="1"/>
            <a:r>
              <a:rPr lang="en-US" sz="2400" dirty="0"/>
              <a:t>Is systems comparison reliable? if test collection is less incomplete, would the comparison b/w two systems be the same?</a:t>
            </a:r>
          </a:p>
          <a:p>
            <a:pPr lvl="1"/>
            <a:r>
              <a:rPr lang="en-US" sz="2400" dirty="0"/>
              <a:t>Is it reliable to compare a system that has been pooled and not-pooled system?</a:t>
            </a:r>
          </a:p>
          <a:p>
            <a:pPr lvl="1"/>
            <a:r>
              <a:rPr lang="en-US" sz="2400" dirty="0"/>
              <a:t>Is an incomplete test collection reusable?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D6B78-ACF6-3647-A28B-DC52FB5272B0}"/>
              </a:ext>
            </a:extLst>
          </p:cNvPr>
          <p:cNvSpPr txBox="1"/>
          <p:nvPr/>
        </p:nvSpPr>
        <p:spPr>
          <a:xfrm>
            <a:off x="7861776" y="6396335"/>
            <a:ext cx="433022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Alistair will talk more about this</a:t>
            </a:r>
          </a:p>
        </p:txBody>
      </p:sp>
    </p:spTree>
    <p:extLst>
      <p:ext uri="{BB962C8B-B14F-4D97-AF65-F5344CB8AC3E}">
        <p14:creationId xmlns:p14="http://schemas.microsoft.com/office/powerpoint/2010/main" val="3584593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55701"/>
            <a:ext cx="7772400" cy="2444750"/>
          </a:xfrm>
        </p:spPr>
        <p:txBody>
          <a:bodyPr>
            <a:normAutofit/>
          </a:bodyPr>
          <a:lstStyle/>
          <a:p>
            <a:r>
              <a:rPr lang="en-US" dirty="0"/>
              <a:t>Meta-Evaluation: is our evaluation good?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EAEF626-D96B-EE4B-A0E5-F5EE760E0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31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5E77-75A2-A648-972C-16C18DB6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evaluation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5446B-1FC4-4146-A192-074ED68D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if our measure is good?</a:t>
            </a:r>
          </a:p>
          <a:p>
            <a:r>
              <a:rPr lang="en-US" dirty="0"/>
              <a:t>How do we know if our collection is good?</a:t>
            </a:r>
          </a:p>
          <a:p>
            <a:endParaRPr lang="en-US" dirty="0"/>
          </a:p>
          <a:p>
            <a:r>
              <a:rPr lang="en-US" dirty="0"/>
              <a:t>Does our evaluation setup predict user behavior / user satisfaction?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E9CAD-AB1B-C84E-AC1B-AB56D820B31E}"/>
              </a:ext>
            </a:extLst>
          </p:cNvPr>
          <p:cNvSpPr txBox="1"/>
          <p:nvPr/>
        </p:nvSpPr>
        <p:spPr>
          <a:xfrm>
            <a:off x="6435231" y="6027003"/>
            <a:ext cx="5756769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Paul will discuss these, and other issues</a:t>
            </a:r>
            <a:br>
              <a:rPr lang="en-US" sz="2400" b="1" dirty="0"/>
            </a:br>
            <a:r>
              <a:rPr lang="en-US" sz="2400" b="1" dirty="0"/>
              <a:t>Leif will show how to try this out in practice</a:t>
            </a:r>
          </a:p>
        </p:txBody>
      </p:sp>
    </p:spTree>
    <p:extLst>
      <p:ext uri="{BB962C8B-B14F-4D97-AF65-F5344CB8AC3E}">
        <p14:creationId xmlns:p14="http://schemas.microsoft.com/office/powerpoint/2010/main" val="873996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142050"/>
            <a:ext cx="11246069" cy="5264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metrics: </a:t>
            </a:r>
          </a:p>
          <a:p>
            <a:pPr lvl="1"/>
            <a:r>
              <a:rPr lang="en-US" dirty="0"/>
              <a:t>which metric is best? </a:t>
            </a:r>
          </a:p>
          <a:p>
            <a:pPr lvl="1"/>
            <a:r>
              <a:rPr lang="en-US" dirty="0"/>
              <a:t>which metric should I use?</a:t>
            </a:r>
          </a:p>
          <a:p>
            <a:pPr lvl="1"/>
            <a:r>
              <a:rPr lang="en-US" dirty="0"/>
              <a:t>anything in common, any coherent way to talk about these?</a:t>
            </a:r>
          </a:p>
          <a:p>
            <a:endParaRPr lang="en-US" dirty="0"/>
          </a:p>
          <a:p>
            <a:r>
              <a:rPr lang="en-US" dirty="0"/>
              <a:t>Any way to discuss, trade off, choose?</a:t>
            </a:r>
          </a:p>
          <a:p>
            <a:endParaRPr lang="en-US" dirty="0"/>
          </a:p>
          <a:p>
            <a:r>
              <a:rPr lang="en-US" dirty="0"/>
              <a:t>Yes: examine the model underlying each</a:t>
            </a:r>
          </a:p>
          <a:p>
            <a:pPr lvl="1"/>
            <a:r>
              <a:rPr lang="en-US" dirty="0"/>
              <a:t>C/W/L framework!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DB5DC-FC76-E847-AF9E-A8728582B415}"/>
              </a:ext>
            </a:extLst>
          </p:cNvPr>
          <p:cNvSpPr txBox="1"/>
          <p:nvPr/>
        </p:nvSpPr>
        <p:spPr>
          <a:xfrm>
            <a:off x="7212239" y="6027003"/>
            <a:ext cx="497976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Alistair will next provide a framework</a:t>
            </a:r>
            <a:br>
              <a:rPr lang="en-US" sz="2400" b="1" dirty="0"/>
            </a:br>
            <a:r>
              <a:rPr lang="en-US" sz="2400" b="1" dirty="0"/>
              <a:t>to explore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6420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743" y="3032131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743" y="3554624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4599610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5122102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45748-F295-4F42-8E14-31E6B3174CB9}"/>
              </a:ext>
            </a:extLst>
          </p:cNvPr>
          <p:cNvSpPr txBox="1"/>
          <p:nvPr/>
        </p:nvSpPr>
        <p:spPr>
          <a:xfrm>
            <a:off x="4344846" y="5644594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19B2-5E9E-304F-A490-769E1EA5A2CC}"/>
              </a:ext>
            </a:extLst>
          </p:cNvPr>
          <p:cNvSpPr txBox="1"/>
          <p:nvPr/>
        </p:nvSpPr>
        <p:spPr>
          <a:xfrm>
            <a:off x="7152423" y="459960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A9596-A2B2-E344-B1ED-276AA97196DC}"/>
              </a:ext>
            </a:extLst>
          </p:cNvPr>
          <p:cNvSpPr txBox="1"/>
          <p:nvPr/>
        </p:nvSpPr>
        <p:spPr>
          <a:xfrm>
            <a:off x="7227843" y="355363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9DB3B-B3DE-3044-9CBD-6710CB35E52E}"/>
              </a:ext>
            </a:extLst>
          </p:cNvPr>
          <p:cNvSpPr txBox="1"/>
          <p:nvPr/>
        </p:nvSpPr>
        <p:spPr>
          <a:xfrm>
            <a:off x="7227843" y="303292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34650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743" y="3032131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743" y="3554624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4599610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5122102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45748-F295-4F42-8E14-31E6B3174CB9}"/>
              </a:ext>
            </a:extLst>
          </p:cNvPr>
          <p:cNvSpPr txBox="1"/>
          <p:nvPr/>
        </p:nvSpPr>
        <p:spPr>
          <a:xfrm>
            <a:off x="4344846" y="5644594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19B2-5E9E-304F-A490-769E1EA5A2CC}"/>
              </a:ext>
            </a:extLst>
          </p:cNvPr>
          <p:cNvSpPr txBox="1"/>
          <p:nvPr/>
        </p:nvSpPr>
        <p:spPr>
          <a:xfrm>
            <a:off x="7152423" y="459960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CB53-6723-DB49-8E6E-64584C12DC5A}"/>
              </a:ext>
            </a:extLst>
          </p:cNvPr>
          <p:cNvSpPr txBox="1"/>
          <p:nvPr/>
        </p:nvSpPr>
        <p:spPr>
          <a:xfrm>
            <a:off x="7152423" y="3038057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53397-A73A-E540-B284-212B830CDCBA}"/>
              </a:ext>
            </a:extLst>
          </p:cNvPr>
          <p:cNvSpPr txBox="1"/>
          <p:nvPr/>
        </p:nvSpPr>
        <p:spPr>
          <a:xfrm>
            <a:off x="7152423" y="3560550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2199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71B-12A8-2644-A92D-CABBD437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evaluation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9E913-918A-C647-AFAA-644254FB0DEB}"/>
              </a:ext>
            </a:extLst>
          </p:cNvPr>
          <p:cNvSpPr/>
          <p:nvPr/>
        </p:nvSpPr>
        <p:spPr>
          <a:xfrm>
            <a:off x="3914826" y="1110734"/>
            <a:ext cx="436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SERP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45B4D-F0E2-4049-93E0-A98AB41868B4}"/>
              </a:ext>
            </a:extLst>
          </p:cNvPr>
          <p:cNvSpPr txBox="1">
            <a:spLocks/>
          </p:cNvSpPr>
          <p:nvPr/>
        </p:nvSpPr>
        <p:spPr>
          <a:xfrm>
            <a:off x="3914827" y="2069267"/>
            <a:ext cx="174375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one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C070533-468B-0F4F-AEDD-8C872AFE62BA}"/>
              </a:ext>
            </a:extLst>
          </p:cNvPr>
          <p:cNvSpPr txBox="1">
            <a:spLocks/>
          </p:cNvSpPr>
          <p:nvPr/>
        </p:nvSpPr>
        <p:spPr>
          <a:xfrm>
            <a:off x="6794331" y="2069267"/>
            <a:ext cx="210094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dirty="0"/>
              <a:t>SERP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FEBBD-3805-3848-B6AC-BABBE1FDAE74}"/>
              </a:ext>
            </a:extLst>
          </p:cNvPr>
          <p:cNvSpPr txBox="1"/>
          <p:nvPr/>
        </p:nvSpPr>
        <p:spPr>
          <a:xfrm>
            <a:off x="4269426" y="4599608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457C5-1D2C-7745-8683-9100D3D537F5}"/>
              </a:ext>
            </a:extLst>
          </p:cNvPr>
          <p:cNvSpPr txBox="1"/>
          <p:nvPr/>
        </p:nvSpPr>
        <p:spPr>
          <a:xfrm>
            <a:off x="434516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682E0-B097-FE42-A969-CE5A6D0CB792}"/>
              </a:ext>
            </a:extLst>
          </p:cNvPr>
          <p:cNvSpPr txBox="1"/>
          <p:nvPr/>
        </p:nvSpPr>
        <p:spPr>
          <a:xfrm>
            <a:off x="4269426" y="5120319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A2809-4914-854E-A873-EDB38FDA7771}"/>
              </a:ext>
            </a:extLst>
          </p:cNvPr>
          <p:cNvSpPr txBox="1"/>
          <p:nvPr/>
        </p:nvSpPr>
        <p:spPr>
          <a:xfrm>
            <a:off x="4344846" y="3038056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FD6F-36C6-CD4A-BA9A-625A0F4D3E82}"/>
              </a:ext>
            </a:extLst>
          </p:cNvPr>
          <p:cNvSpPr txBox="1"/>
          <p:nvPr/>
        </p:nvSpPr>
        <p:spPr>
          <a:xfrm>
            <a:off x="4344846" y="3554623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0B136-7645-3B45-9B2F-96CDF5D44BE1}"/>
              </a:ext>
            </a:extLst>
          </p:cNvPr>
          <p:cNvSpPr txBox="1"/>
          <p:nvPr/>
        </p:nvSpPr>
        <p:spPr>
          <a:xfrm>
            <a:off x="7227843" y="4077117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62AA7-3AA5-024D-8F9B-3B915F981B16}"/>
              </a:ext>
            </a:extLst>
          </p:cNvPr>
          <p:cNvSpPr txBox="1"/>
          <p:nvPr/>
        </p:nvSpPr>
        <p:spPr>
          <a:xfrm>
            <a:off x="7227843" y="512031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F390C-4564-7B44-B119-4DBF012522E5}"/>
              </a:ext>
            </a:extLst>
          </p:cNvPr>
          <p:cNvSpPr txBox="1"/>
          <p:nvPr/>
        </p:nvSpPr>
        <p:spPr>
          <a:xfrm>
            <a:off x="7227843" y="5642811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4CB53-6723-DB49-8E6E-64584C12DC5A}"/>
              </a:ext>
            </a:extLst>
          </p:cNvPr>
          <p:cNvSpPr txBox="1"/>
          <p:nvPr/>
        </p:nvSpPr>
        <p:spPr>
          <a:xfrm>
            <a:off x="7152423" y="3038057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40E6E-37CF-F443-8CA6-823442BD10DE}"/>
              </a:ext>
            </a:extLst>
          </p:cNvPr>
          <p:cNvSpPr txBox="1"/>
          <p:nvPr/>
        </p:nvSpPr>
        <p:spPr>
          <a:xfrm>
            <a:off x="4269426" y="5642810"/>
            <a:ext cx="729681" cy="40862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Good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2351E-C566-6A41-93D4-4B0AE2D556D0}"/>
              </a:ext>
            </a:extLst>
          </p:cNvPr>
          <p:cNvSpPr txBox="1"/>
          <p:nvPr/>
        </p:nvSpPr>
        <p:spPr>
          <a:xfrm>
            <a:off x="7227843" y="3554623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B7828-3C0E-6B4B-9215-F447C0D891A8}"/>
              </a:ext>
            </a:extLst>
          </p:cNvPr>
          <p:cNvSpPr txBox="1"/>
          <p:nvPr/>
        </p:nvSpPr>
        <p:spPr>
          <a:xfrm>
            <a:off x="7227843" y="4599609"/>
            <a:ext cx="578838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AU" dirty="0">
                <a:solidFill>
                  <a:prstClr val="white"/>
                </a:solidFill>
                <a:latin typeface="Calibri" panose="020F0502020204030204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7868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18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9E5-B812-874A-B9DD-567C7B26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05636-8CA9-BB45-85DA-C0D09D6E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1257664"/>
            <a:ext cx="11098060" cy="52645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are lots!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P@k</a:t>
            </a:r>
            <a:r>
              <a:rPr lang="en-US" dirty="0"/>
              <a:t>, precision at depth k: fraction of the top k which are relevant</a:t>
            </a:r>
          </a:p>
          <a:p>
            <a:endParaRPr lang="en-US" dirty="0"/>
          </a:p>
          <a:p>
            <a:r>
              <a:rPr lang="en-US" b="1" dirty="0"/>
              <a:t>RBP</a:t>
            </a:r>
            <a:r>
              <a:rPr lang="en-US" dirty="0"/>
              <a:t>, rank-biased precision: geometrically-decreasing importance</a:t>
            </a:r>
          </a:p>
          <a:p>
            <a:endParaRPr lang="en-US" dirty="0"/>
          </a:p>
          <a:p>
            <a:r>
              <a:rPr lang="en-US" b="1" dirty="0"/>
              <a:t>RR</a:t>
            </a:r>
            <a:r>
              <a:rPr lang="en-US" dirty="0"/>
              <a:t>, reciprocal rank: 1 / rank of the first relevant result</a:t>
            </a:r>
          </a:p>
          <a:p>
            <a:endParaRPr lang="en-US" dirty="0"/>
          </a:p>
          <a:p>
            <a:r>
              <a:rPr lang="en-US" b="1" dirty="0"/>
              <a:t>NDCG</a:t>
            </a:r>
            <a:r>
              <a:rPr lang="en-US" dirty="0"/>
              <a:t>, normalized discounted cumulative gain: logarithmically-decreasing importance, and scaled by available relevance</a:t>
            </a:r>
          </a:p>
          <a:p>
            <a:endParaRPr lang="en-US" dirty="0"/>
          </a:p>
          <a:p>
            <a:r>
              <a:rPr lang="en-US" b="1" dirty="0"/>
              <a:t>AP</a:t>
            </a:r>
            <a:r>
              <a:rPr lang="en-US" dirty="0"/>
              <a:t>: average of precision values, at positions where there’s relevance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And don’t forget: TBG, ERR, U-measure, </a:t>
            </a:r>
            <a:r>
              <a:rPr lang="en-US" dirty="0" err="1"/>
              <a:t>Bejewelled</a:t>
            </a:r>
            <a:r>
              <a:rPr lang="en-US" dirty="0"/>
              <a:t>, </a:t>
            </a:r>
            <a:r>
              <a:rPr lang="en-US" dirty="0" err="1"/>
              <a:t>BPref</a:t>
            </a:r>
            <a:r>
              <a:rPr lang="en-US" dirty="0"/>
              <a:t>, INSQ, INST…</a:t>
            </a:r>
          </a:p>
        </p:txBody>
      </p:sp>
    </p:spTree>
    <p:extLst>
      <p:ext uri="{BB962C8B-B14F-4D97-AF65-F5344CB8AC3E}">
        <p14:creationId xmlns:p14="http://schemas.microsoft.com/office/powerpoint/2010/main" val="319526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3890</Words>
  <Application>Microsoft Macintosh PowerPoint</Application>
  <PresentationFormat>Widescreen</PresentationFormat>
  <Paragraphs>503</Paragraphs>
  <Slides>57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User Models, Metrics and Measures of Search: A Tutorial on the CWL Evaluation Framework ACM CHIIR UMMMS 2021</vt:lpstr>
      <vt:lpstr>Who are we?</vt:lpstr>
      <vt:lpstr>But, what about you? </vt:lpstr>
      <vt:lpstr>Evaluation</vt:lpstr>
      <vt:lpstr>Why do we want to Evaluate?</vt:lpstr>
      <vt:lpstr>Test your evaluation intuition</vt:lpstr>
      <vt:lpstr>Test your evaluation intuition</vt:lpstr>
      <vt:lpstr>Test your evaluation intuition</vt:lpstr>
      <vt:lpstr>Metric Choices</vt:lpstr>
      <vt:lpstr>Metric Choices</vt:lpstr>
      <vt:lpstr>Tutorial’s Goals</vt:lpstr>
      <vt:lpstr>Learning objectives of UMMMS 2021</vt:lpstr>
      <vt:lpstr>Schedule</vt:lpstr>
      <vt:lpstr>Course Resources</vt:lpstr>
      <vt:lpstr>Introduction to Evaluation</vt:lpstr>
      <vt:lpstr>Preliminaries</vt:lpstr>
      <vt:lpstr>Tasks and User Models</vt:lpstr>
      <vt:lpstr>What is a model?</vt:lpstr>
      <vt:lpstr>Complex User Models</vt:lpstr>
      <vt:lpstr>PowerPoint Presentation</vt:lpstr>
      <vt:lpstr>Offline, Online Evaluation; User Studies</vt:lpstr>
      <vt:lpstr>Measuring a SERP: Offline/test collection metrics</vt:lpstr>
      <vt:lpstr>Our approximation of a SERP</vt:lpstr>
      <vt:lpstr>How we model assessing a ranking</vt:lpstr>
      <vt:lpstr>Why offline evaluation</vt:lpstr>
      <vt:lpstr>Basic Evaluation Measures in IR</vt:lpstr>
      <vt:lpstr>Precision at cutoff</vt:lpstr>
      <vt:lpstr>The user model of p@k</vt:lpstr>
      <vt:lpstr>Reciprocal Rank (RR)</vt:lpstr>
      <vt:lpstr>Average Precision (AP)</vt:lpstr>
      <vt:lpstr>AP</vt:lpstr>
      <vt:lpstr>AP: relevant documents not retrieved</vt:lpstr>
      <vt:lpstr>User models of AP</vt:lpstr>
      <vt:lpstr>User models of (Probabilistic) AP</vt:lpstr>
      <vt:lpstr>Gain&amp;Discount metrics</vt:lpstr>
      <vt:lpstr>Gain&amp;Discount Framework</vt:lpstr>
      <vt:lpstr>normalised Discounted Cumulative Gain (nDCG)</vt:lpstr>
      <vt:lpstr>Rank Biased Precision (RBP)</vt:lpstr>
      <vt:lpstr>Rank Biased Precision (RBP)</vt:lpstr>
      <vt:lpstr>Rank Biased Precision (RBP)</vt:lpstr>
      <vt:lpstr>The Cranfield Paradigm of Test Collections</vt:lpstr>
      <vt:lpstr>Framework for evaluation: Cranfield/TREC</vt:lpstr>
      <vt:lpstr>TREC (and its sisters)</vt:lpstr>
      <vt:lpstr>Example TREC Collections</vt:lpstr>
      <vt:lpstr>TREC Topic Example</vt:lpstr>
      <vt:lpstr>Relevance Assessments</vt:lpstr>
      <vt:lpstr>A qrel file</vt:lpstr>
      <vt:lpstr>An example assessment  exercise</vt:lpstr>
      <vt:lpstr>A TREC Result File</vt:lpstr>
      <vt:lpstr>The trec_eval Tool</vt:lpstr>
      <vt:lpstr>trec_eval Tips &amp; Tricks</vt:lpstr>
      <vt:lpstr>trec-tools</vt:lpstr>
      <vt:lpstr>Pooling</vt:lpstr>
      <vt:lpstr>Incomplete Relevance Assessments</vt:lpstr>
      <vt:lpstr>Meta-Evaluation: is our evaluation good?</vt:lpstr>
      <vt:lpstr>Is our evaluation good?</vt:lpstr>
      <vt:lpstr>Metric Choices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Models of  Interactive Information Retrieval</dc:title>
  <dc:creator>Leif Azzopardi</dc:creator>
  <cp:lastModifiedBy>Guido Zuccon</cp:lastModifiedBy>
  <cp:revision>239</cp:revision>
  <dcterms:created xsi:type="dcterms:W3CDTF">2013-08-23T12:39:59Z</dcterms:created>
  <dcterms:modified xsi:type="dcterms:W3CDTF">2021-03-14T11:57:02Z</dcterms:modified>
</cp:coreProperties>
</file>